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xml" ContentType="application/vnd.openxmlformats-officedocument.presentationml.notesSlide+xml"/>
  <Override PartName="/ppt/charts/chart2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3.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4.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086" r:id="rId5"/>
  </p:sldMasterIdLst>
  <p:notesMasterIdLst>
    <p:notesMasterId r:id="rId18"/>
  </p:notesMasterIdLst>
  <p:handoutMasterIdLst>
    <p:handoutMasterId r:id="rId19"/>
  </p:handoutMasterIdLst>
  <p:sldIdLst>
    <p:sldId id="908" r:id="rId6"/>
    <p:sldId id="2142533345" r:id="rId7"/>
    <p:sldId id="2142533162" r:id="rId8"/>
    <p:sldId id="2142533347" r:id="rId9"/>
    <p:sldId id="2142533159" r:id="rId10"/>
    <p:sldId id="2142533085" r:id="rId11"/>
    <p:sldId id="2142533346" r:id="rId12"/>
    <p:sldId id="2147472965" r:id="rId13"/>
    <p:sldId id="2147472966" r:id="rId14"/>
    <p:sldId id="2142533352" r:id="rId15"/>
    <p:sldId id="2142533168" r:id="rId16"/>
    <p:sldId id="932" r:id="rId17"/>
  </p:sldIdLst>
  <p:sldSz cx="9144000" cy="5143500" type="screen16x9"/>
  <p:notesSz cx="6797675" cy="9926638"/>
  <p:custDataLst>
    <p:tags r:id="rId20"/>
  </p:custDataLst>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B87D5B99-4334-40BB-811C-FB74F9599EAC}">
          <p14:sldIdLst>
            <p14:sldId id="908"/>
            <p14:sldId id="2142533345"/>
            <p14:sldId id="2142533162"/>
            <p14:sldId id="2142533347"/>
            <p14:sldId id="2142533159"/>
            <p14:sldId id="2142533085"/>
            <p14:sldId id="2142533346"/>
            <p14:sldId id="2147472965"/>
            <p14:sldId id="2147472966"/>
            <p14:sldId id="2142533352"/>
            <p14:sldId id="2142533168"/>
            <p14:sldId id="932"/>
          </p14:sldIdLst>
        </p14:section>
      </p14:sectionLst>
    </p:ext>
    <p:ext uri="{EFAFB233-063F-42B5-8137-9DF3F51BA10A}">
      <p15:sldGuideLst xmlns:p15="http://schemas.microsoft.com/office/powerpoint/2012/main">
        <p15:guide id="4" pos="5488">
          <p15:clr>
            <a:srgbClr val="A4A3A4"/>
          </p15:clr>
        </p15:guide>
        <p15:guide id="9" orient="horz" pos="2890" userDrawn="1">
          <p15:clr>
            <a:srgbClr val="A4A3A4"/>
          </p15:clr>
        </p15:guide>
        <p15:guide id="11" orient="horz" pos="1008" userDrawn="1">
          <p15:clr>
            <a:srgbClr val="A4A3A4"/>
          </p15:clr>
        </p15:guide>
        <p15:guide id="27" orient="horz" pos="2187" userDrawn="1">
          <p15:clr>
            <a:srgbClr val="A4A3A4"/>
          </p15:clr>
        </p15:guide>
        <p15:guide id="29" orient="horz" pos="3072" userDrawn="1">
          <p15:clr>
            <a:srgbClr val="A4A3A4"/>
          </p15:clr>
        </p15:guide>
        <p15:guide id="30" orient="horz" pos="395" userDrawn="1">
          <p15:clr>
            <a:srgbClr val="A4A3A4"/>
          </p15:clr>
        </p15:guide>
        <p15:guide id="32" pos="2880" userDrawn="1">
          <p15:clr>
            <a:srgbClr val="A4A3A4"/>
          </p15:clr>
        </p15:guide>
        <p15:guide id="40" pos="521" userDrawn="1">
          <p15:clr>
            <a:srgbClr val="A4A3A4"/>
          </p15:clr>
        </p15:guide>
        <p15:guide id="41" pos="3855" userDrawn="1">
          <p15:clr>
            <a:srgbClr val="A4A3A4"/>
          </p15:clr>
        </p15:guide>
        <p15:guide id="42" pos="2064" userDrawn="1">
          <p15:clr>
            <a:srgbClr val="A4A3A4"/>
          </p15:clr>
        </p15:guide>
        <p15:guide id="43" orient="horz" pos="2663"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35AE27-2037-4D17-E11D-F1232B5AB0F5}" name="Sarah Buchs" initials="SB" userId="S::SBCDK@alk.net::8fdfddff-8742-4016-ab57-d70faeca7aee" providerId="AD"/>
  <p188:author id="{24D14940-41DA-10D3-CF64-A31DCCD90B16}" name="Sarah Buchs (SBCDK)" initials="S(" userId="S::sbcdk@alk.net::8fdfddff-8742-4016-ab57-d70faeca7aee" providerId="AD"/>
  <p188:author id="{EAF85E57-7306-1781-7209-E4322FD3E280}" name="Søren Daniel Niegel (SDNDK)" initials="S(" userId="S::sdndk@alk.net::e026d6e5-6a3c-4272-bd50-50119f3724e5" providerId="AD"/>
  <p188:author id="{E730B0CC-61EB-775C-A9D5-45923DC2C1AA}" name="Monika Funkenberg (MFUNO)" initials="M(" userId="S::mfuno@alk.net::76378d19-2441-414e-80a1-a53a3498033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ppe Ilkjær (JILDK)" initials="JI(" lastIdx="145" clrIdx="0"/>
  <p:cmAuthor id="2" name="Heidi Vilsfort (HVIDK)" initials="HV(" lastIdx="13" clrIdx="1"/>
  <p:cmAuthor id="3" name="Tina" initials="T" lastIdx="0" clrIdx="2"/>
  <p:cmAuthor id="4" name="Helle Kortbek Sandal (HKSDK)" initials="HKS(" lastIdx="1" clrIdx="3">
    <p:extLst>
      <p:ext uri="{19B8F6BF-5375-455C-9EA6-DF929625EA0E}">
        <p15:presenceInfo xmlns:p15="http://schemas.microsoft.com/office/powerpoint/2012/main" userId="S::HKSDK@alk.net::081b64f7-4409-4107-911c-19bdfd769e4e" providerId="AD"/>
      </p:ext>
    </p:extLst>
  </p:cmAuthor>
  <p:cmAuthor id="5" name="Hans  Bøving" initials="HB" lastIdx="12" clrIdx="4">
    <p:extLst>
      <p:ext uri="{19B8F6BF-5375-455C-9EA6-DF929625EA0E}">
        <p15:presenceInfo xmlns:p15="http://schemas.microsoft.com/office/powerpoint/2012/main" userId="S::hb@pointcom.dk::95f6f151-5a89-46bf-b990-f7aef8c1378b" providerId="AD"/>
      </p:ext>
    </p:extLst>
  </p:cmAuthor>
  <p:cmAuthor id="6" name="Anette Mølby (ATMDK)" initials="AM(" lastIdx="1" clrIdx="5">
    <p:extLst>
      <p:ext uri="{19B8F6BF-5375-455C-9EA6-DF929625EA0E}">
        <p15:presenceInfo xmlns:p15="http://schemas.microsoft.com/office/powerpoint/2012/main" userId="S::ATMDK@alk.net::bd0bfdbf-2ee3-4df7-9c11-3a40e789cb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59"/>
    <a:srgbClr val="FF3317"/>
    <a:srgbClr val="BFBFBF"/>
    <a:srgbClr val="82CEC3"/>
    <a:srgbClr val="EFEBE8"/>
    <a:srgbClr val="DFD6BC"/>
    <a:srgbClr val="EEEAE9"/>
    <a:srgbClr val="003365"/>
    <a:srgbClr val="8C8C8C"/>
    <a:srgbClr val="EB6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95025" autoAdjust="0"/>
  </p:normalViewPr>
  <p:slideViewPr>
    <p:cSldViewPr snapToGrid="0">
      <p:cViewPr varScale="1">
        <p:scale>
          <a:sx n="199" d="100"/>
          <a:sy n="199" d="100"/>
        </p:scale>
        <p:origin x="678" y="144"/>
      </p:cViewPr>
      <p:guideLst>
        <p:guide pos="5488"/>
        <p:guide orient="horz" pos="2890"/>
        <p:guide orient="horz" pos="1008"/>
        <p:guide orient="horz" pos="2187"/>
        <p:guide orient="horz" pos="3072"/>
        <p:guide orient="horz" pos="395"/>
        <p:guide pos="2880"/>
        <p:guide pos="521"/>
        <p:guide pos="3855"/>
        <p:guide pos="2064"/>
        <p:guide orient="horz" pos="2663"/>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p:scale>
          <a:sx n="140" d="100"/>
          <a:sy n="140" d="100"/>
        </p:scale>
        <p:origin x="2004" y="-192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4.xml"/><Relationship Id="rId1" Type="http://schemas.microsoft.com/office/2011/relationships/chartStyle" Target="style14.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5.xml"/><Relationship Id="rId1" Type="http://schemas.microsoft.com/office/2011/relationships/chartStyle" Target="style15.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6.xml"/><Relationship Id="rId1" Type="http://schemas.microsoft.com/office/2011/relationships/chartStyle" Target="style16.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7.xml"/><Relationship Id="rId1" Type="http://schemas.microsoft.com/office/2011/relationships/chartStyle" Target="style17.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8.xml"/><Relationship Id="rId1" Type="http://schemas.microsoft.com/office/2011/relationships/chartStyle" Target="style1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BFBFBF"/>
            </a:solidFill>
            <a:ln>
              <a:noFill/>
            </a:ln>
            <a:effectLst/>
          </c:spPr>
          <c:invertIfNegative val="0"/>
          <c:dPt>
            <c:idx val="3"/>
            <c:invertIfNegative val="0"/>
            <c:bubble3D val="0"/>
            <c:spPr>
              <a:solidFill>
                <a:srgbClr val="BFBFBF"/>
              </a:solidFill>
              <a:ln>
                <a:noFill/>
              </a:ln>
              <a:effectLst/>
            </c:spPr>
            <c:extLst>
              <c:ext xmlns:c16="http://schemas.microsoft.com/office/drawing/2014/chart" uri="{C3380CC4-5D6E-409C-BE32-E72D297353CC}">
                <c16:uniqueId val="{00000001-8B89-4E7B-B9C4-169AAB851E35}"/>
              </c:ext>
            </c:extLst>
          </c:dPt>
          <c:dPt>
            <c:idx val="4"/>
            <c:invertIfNegative val="0"/>
            <c:bubble3D val="0"/>
            <c:spPr>
              <a:solidFill>
                <a:srgbClr val="002559"/>
              </a:solidFill>
              <a:ln>
                <a:noFill/>
              </a:ln>
              <a:effectLst/>
            </c:spPr>
            <c:extLst>
              <c:ext xmlns:c16="http://schemas.microsoft.com/office/drawing/2014/chart" uri="{C3380CC4-5D6E-409C-BE32-E72D297353CC}">
                <c16:uniqueId val="{00000003-6E27-4A1B-82CD-A7F26914409F}"/>
              </c:ext>
            </c:extLst>
          </c:dPt>
          <c:cat>
            <c:strRef>
              <c:f>Sheet1!$A$3:$A$7</c:f>
              <c:strCache>
                <c:ptCount val="5"/>
                <c:pt idx="0">
                  <c:v>Q2-22</c:v>
                </c:pt>
                <c:pt idx="1">
                  <c:v>Q3-22</c:v>
                </c:pt>
                <c:pt idx="2">
                  <c:v>Q4-22</c:v>
                </c:pt>
                <c:pt idx="3">
                  <c:v>Q1-23</c:v>
                </c:pt>
                <c:pt idx="4">
                  <c:v>Q2-23</c:v>
                </c:pt>
              </c:strCache>
            </c:strRef>
          </c:cat>
          <c:val>
            <c:numRef>
              <c:f>Sheet1!$B$3:$B$7</c:f>
              <c:numCache>
                <c:formatCode>General</c:formatCode>
                <c:ptCount val="5"/>
                <c:pt idx="0">
                  <c:v>49</c:v>
                </c:pt>
                <c:pt idx="1">
                  <c:v>68</c:v>
                </c:pt>
                <c:pt idx="2">
                  <c:v>138</c:v>
                </c:pt>
                <c:pt idx="3">
                  <c:v>228</c:v>
                </c:pt>
                <c:pt idx="4">
                  <c:v>97</c:v>
                </c:pt>
              </c:numCache>
            </c:numRef>
          </c:val>
          <c:extLst>
            <c:ext xmlns:c16="http://schemas.microsoft.com/office/drawing/2014/chart" uri="{C3380CC4-5D6E-409C-BE32-E72D297353CC}">
              <c16:uniqueId val="{00000002-8B89-4E7B-B9C4-169AAB851E35}"/>
            </c:ext>
          </c:extLst>
        </c:ser>
        <c:dLbls>
          <c:showLegendKey val="0"/>
          <c:showVal val="0"/>
          <c:showCatName val="0"/>
          <c:showSerName val="0"/>
          <c:showPercent val="0"/>
          <c:showBubbleSize val="0"/>
        </c:dLbls>
        <c:gapWidth val="175"/>
        <c:axId val="635257768"/>
        <c:axId val="635256784"/>
      </c:barChart>
      <c:catAx>
        <c:axId val="635257768"/>
        <c:scaling>
          <c:orientation val="minMax"/>
        </c:scaling>
        <c:delete val="0"/>
        <c:axPos val="b"/>
        <c:numFmt formatCode="General" sourceLinked="1"/>
        <c:majorTickMark val="none"/>
        <c:minorTickMark val="none"/>
        <c:tickLblPos val="nextTo"/>
        <c:spPr>
          <a:noFill/>
          <a:ln w="9525" cap="flat" cmpd="sng" algn="ctr">
            <a:solidFill>
              <a:srgbClr val="BFBFBF"/>
            </a:solidFill>
            <a:round/>
          </a:ln>
          <a:effectLst/>
        </c:spPr>
        <c:txPr>
          <a:bodyPr rot="-60000000" spcFirstLastPara="1" vertOverflow="ellipsis" vert="horz" wrap="square" anchor="ctr" anchorCtr="1"/>
          <a:lstStyle/>
          <a:p>
            <a:pPr>
              <a:defRPr sz="800" b="0" i="0" u="none" strike="noStrike" kern="1200" baseline="0">
                <a:solidFill>
                  <a:srgbClr val="002559"/>
                </a:solidFill>
                <a:latin typeface="+mn-lt"/>
                <a:ea typeface="+mn-ea"/>
                <a:cs typeface="+mn-cs"/>
              </a:defRPr>
            </a:pPr>
            <a:endParaRPr lang="da-DK"/>
          </a:p>
        </c:txPr>
        <c:crossAx val="635256784"/>
        <c:crosses val="autoZero"/>
        <c:auto val="1"/>
        <c:lblAlgn val="ctr"/>
        <c:lblOffset val="100"/>
        <c:noMultiLvlLbl val="0"/>
      </c:catAx>
      <c:valAx>
        <c:axId val="635256784"/>
        <c:scaling>
          <c:orientation val="minMax"/>
          <c:max val="250"/>
          <c:min val="0"/>
        </c:scaling>
        <c:delete val="0"/>
        <c:axPos val="l"/>
        <c:majorGridlines>
          <c:spPr>
            <a:ln w="12700" cap="flat" cmpd="sng" algn="ctr">
              <a:solidFill>
                <a:schemeClr val="tx1">
                  <a:lumMod val="15000"/>
                  <a:lumOff val="85000"/>
                </a:schemeClr>
              </a:solidFill>
              <a:prstDash val="sysDot"/>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da-DK"/>
          </a:p>
        </c:txPr>
        <c:crossAx val="63525776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6882-41EB-84BA-4061536EB204}"/>
              </c:ext>
            </c:extLst>
          </c:dPt>
          <c:dPt>
            <c:idx val="3"/>
            <c:invertIfNegative val="0"/>
            <c:bubble3D val="0"/>
            <c:spPr>
              <a:solidFill>
                <a:srgbClr val="BFBFBF"/>
              </a:solidFill>
              <a:ln>
                <a:noFill/>
              </a:ln>
              <a:effectLst/>
            </c:spPr>
            <c:extLst>
              <c:ext xmlns:c16="http://schemas.microsoft.com/office/drawing/2014/chart" uri="{C3380CC4-5D6E-409C-BE32-E72D297353CC}">
                <c16:uniqueId val="{00000003-6882-41EB-84BA-4061536EB204}"/>
              </c:ext>
            </c:extLst>
          </c:dPt>
          <c:dPt>
            <c:idx val="4"/>
            <c:invertIfNegative val="0"/>
            <c:bubble3D val="0"/>
            <c:spPr>
              <a:solidFill>
                <a:srgbClr val="002559"/>
              </a:solidFill>
              <a:ln>
                <a:noFill/>
              </a:ln>
              <a:effectLst/>
            </c:spPr>
            <c:extLst>
              <c:ext xmlns:c16="http://schemas.microsoft.com/office/drawing/2014/chart" uri="{C3380CC4-5D6E-409C-BE32-E72D297353CC}">
                <c16:uniqueId val="{00000005-6882-41EB-84BA-4061536EB204}"/>
              </c:ext>
            </c:extLst>
          </c:dPt>
          <c:cat>
            <c:strRef>
              <c:f>Sheet1!$A$2:$A$3</c:f>
              <c:strCache>
                <c:ptCount val="2"/>
                <c:pt idx="0">
                  <c:v>Q2-22</c:v>
                </c:pt>
                <c:pt idx="1">
                  <c:v>Q2-23</c:v>
                </c:pt>
              </c:strCache>
            </c:strRef>
          </c:cat>
          <c:val>
            <c:numRef>
              <c:f>Sheet1!$B$2:$B$3</c:f>
              <c:numCache>
                <c:formatCode>General</c:formatCode>
                <c:ptCount val="2"/>
                <c:pt idx="0">
                  <c:v>713</c:v>
                </c:pt>
                <c:pt idx="1">
                  <c:v>721</c:v>
                </c:pt>
              </c:numCache>
            </c:numRef>
          </c:val>
          <c:extLst>
            <c:ext xmlns:c16="http://schemas.microsoft.com/office/drawing/2014/chart" uri="{C3380CC4-5D6E-409C-BE32-E72D297353CC}">
              <c16:uniqueId val="{00000006-6882-41EB-84BA-4061536EB204}"/>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17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447E-43D3-99C1-F764AA8A911E}"/>
              </c:ext>
            </c:extLst>
          </c:dPt>
          <c:dPt>
            <c:idx val="3"/>
            <c:invertIfNegative val="0"/>
            <c:bubble3D val="0"/>
            <c:spPr>
              <a:solidFill>
                <a:srgbClr val="BFBFBF"/>
              </a:solidFill>
              <a:ln>
                <a:noFill/>
              </a:ln>
              <a:effectLst/>
            </c:spPr>
            <c:extLst>
              <c:ext xmlns:c16="http://schemas.microsoft.com/office/drawing/2014/chart" uri="{C3380CC4-5D6E-409C-BE32-E72D297353CC}">
                <c16:uniqueId val="{00000003-447E-43D3-99C1-F764AA8A911E}"/>
              </c:ext>
            </c:extLst>
          </c:dPt>
          <c:dPt>
            <c:idx val="4"/>
            <c:invertIfNegative val="0"/>
            <c:bubble3D val="0"/>
            <c:spPr>
              <a:solidFill>
                <a:srgbClr val="002559"/>
              </a:solidFill>
              <a:ln>
                <a:noFill/>
              </a:ln>
              <a:effectLst/>
            </c:spPr>
            <c:extLst>
              <c:ext xmlns:c16="http://schemas.microsoft.com/office/drawing/2014/chart" uri="{C3380CC4-5D6E-409C-BE32-E72D297353CC}">
                <c16:uniqueId val="{00000005-447E-43D3-99C1-F764AA8A911E}"/>
              </c:ext>
            </c:extLst>
          </c:dPt>
          <c:cat>
            <c:strRef>
              <c:f>Sheet1!$A$2:$A$3</c:f>
              <c:strCache>
                <c:ptCount val="2"/>
                <c:pt idx="0">
                  <c:v>Q1-22</c:v>
                </c:pt>
                <c:pt idx="1">
                  <c:v>Q1-23</c:v>
                </c:pt>
              </c:strCache>
            </c:strRef>
          </c:cat>
          <c:val>
            <c:numRef>
              <c:f>Sheet1!$B$2:$B$3</c:f>
              <c:numCache>
                <c:formatCode>General</c:formatCode>
                <c:ptCount val="2"/>
                <c:pt idx="0">
                  <c:v>217</c:v>
                </c:pt>
                <c:pt idx="1">
                  <c:v>232</c:v>
                </c:pt>
              </c:numCache>
            </c:numRef>
          </c:val>
          <c:extLst>
            <c:ext xmlns:c16="http://schemas.microsoft.com/office/drawing/2014/chart" uri="{C3380CC4-5D6E-409C-BE32-E72D297353CC}">
              <c16:uniqueId val="{00000006-447E-43D3-99C1-F764AA8A911E}"/>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6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54678639131757E-2"/>
          <c:y val="0.20280347863856588"/>
          <c:w val="0.89769064272173649"/>
          <c:h val="0.57411269485901162"/>
        </c:manualLayout>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D3D2-4FC6-A204-80FC375AB6A4}"/>
              </c:ext>
            </c:extLst>
          </c:dPt>
          <c:dPt>
            <c:idx val="3"/>
            <c:invertIfNegative val="0"/>
            <c:bubble3D val="0"/>
            <c:spPr>
              <a:solidFill>
                <a:srgbClr val="BFBFBF"/>
              </a:solidFill>
              <a:ln>
                <a:noFill/>
              </a:ln>
              <a:effectLst/>
            </c:spPr>
            <c:extLst>
              <c:ext xmlns:c16="http://schemas.microsoft.com/office/drawing/2014/chart" uri="{C3380CC4-5D6E-409C-BE32-E72D297353CC}">
                <c16:uniqueId val="{00000003-D3D2-4FC6-A204-80FC375AB6A4}"/>
              </c:ext>
            </c:extLst>
          </c:dPt>
          <c:dPt>
            <c:idx val="4"/>
            <c:invertIfNegative val="0"/>
            <c:bubble3D val="0"/>
            <c:spPr>
              <a:solidFill>
                <a:srgbClr val="002559"/>
              </a:solidFill>
              <a:ln>
                <a:noFill/>
              </a:ln>
              <a:effectLst/>
            </c:spPr>
            <c:extLst>
              <c:ext xmlns:c16="http://schemas.microsoft.com/office/drawing/2014/chart" uri="{C3380CC4-5D6E-409C-BE32-E72D297353CC}">
                <c16:uniqueId val="{00000005-D3D2-4FC6-A204-80FC375AB6A4}"/>
              </c:ext>
            </c:extLst>
          </c:dPt>
          <c:cat>
            <c:strRef>
              <c:f>Sheet1!$A$2:$A$3</c:f>
              <c:strCache>
                <c:ptCount val="2"/>
                <c:pt idx="0">
                  <c:v>H1-22</c:v>
                </c:pt>
                <c:pt idx="1">
                  <c:v>H1-23</c:v>
                </c:pt>
              </c:strCache>
            </c:strRef>
          </c:cat>
          <c:val>
            <c:numRef>
              <c:f>Sheet1!$B$2:$B$3</c:f>
              <c:numCache>
                <c:formatCode>General</c:formatCode>
                <c:ptCount val="2"/>
                <c:pt idx="0">
                  <c:v>308</c:v>
                </c:pt>
                <c:pt idx="1">
                  <c:v>308</c:v>
                </c:pt>
              </c:numCache>
            </c:numRef>
          </c:val>
          <c:extLst>
            <c:ext xmlns:c16="http://schemas.microsoft.com/office/drawing/2014/chart" uri="{C3380CC4-5D6E-409C-BE32-E72D297353CC}">
              <c16:uniqueId val="{00000006-D3D2-4FC6-A204-80FC375AB6A4}"/>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6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54678639131757E-2"/>
          <c:y val="0.20280347863856588"/>
          <c:w val="0.89769064272173649"/>
          <c:h val="0.57411269485901162"/>
        </c:manualLayout>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FE34-4EE1-B794-58E478C4F379}"/>
              </c:ext>
            </c:extLst>
          </c:dPt>
          <c:dPt>
            <c:idx val="3"/>
            <c:invertIfNegative val="0"/>
            <c:bubble3D val="0"/>
            <c:spPr>
              <a:solidFill>
                <a:srgbClr val="BFBFBF"/>
              </a:solidFill>
              <a:ln>
                <a:noFill/>
              </a:ln>
              <a:effectLst/>
            </c:spPr>
            <c:extLst>
              <c:ext xmlns:c16="http://schemas.microsoft.com/office/drawing/2014/chart" uri="{C3380CC4-5D6E-409C-BE32-E72D297353CC}">
                <c16:uniqueId val="{00000003-FE34-4EE1-B794-58E478C4F379}"/>
              </c:ext>
            </c:extLst>
          </c:dPt>
          <c:dPt>
            <c:idx val="4"/>
            <c:invertIfNegative val="0"/>
            <c:bubble3D val="0"/>
            <c:spPr>
              <a:solidFill>
                <a:srgbClr val="002559"/>
              </a:solidFill>
              <a:ln>
                <a:noFill/>
              </a:ln>
              <a:effectLst/>
            </c:spPr>
            <c:extLst>
              <c:ext xmlns:c16="http://schemas.microsoft.com/office/drawing/2014/chart" uri="{C3380CC4-5D6E-409C-BE32-E72D297353CC}">
                <c16:uniqueId val="{00000005-FE34-4EE1-B794-58E478C4F379}"/>
              </c:ext>
            </c:extLst>
          </c:dPt>
          <c:cat>
            <c:strRef>
              <c:f>Sheet1!$A$2:$A$3</c:f>
              <c:strCache>
                <c:ptCount val="2"/>
                <c:pt idx="0">
                  <c:v>H1-22</c:v>
                </c:pt>
                <c:pt idx="1">
                  <c:v>H1-23</c:v>
                </c:pt>
              </c:strCache>
            </c:strRef>
          </c:cat>
          <c:val>
            <c:numRef>
              <c:f>Sheet1!$B$2:$B$3</c:f>
              <c:numCache>
                <c:formatCode>General</c:formatCode>
                <c:ptCount val="2"/>
                <c:pt idx="0">
                  <c:v>829</c:v>
                </c:pt>
                <c:pt idx="1">
                  <c:v>933</c:v>
                </c:pt>
              </c:numCache>
            </c:numRef>
          </c:val>
          <c:extLst>
            <c:ext xmlns:c16="http://schemas.microsoft.com/office/drawing/2014/chart" uri="{C3380CC4-5D6E-409C-BE32-E72D297353CC}">
              <c16:uniqueId val="{00000006-FE34-4EE1-B794-58E478C4F379}"/>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12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54678639131757E-2"/>
          <c:y val="0.18252313077470927"/>
          <c:w val="0.89769064272173649"/>
          <c:h val="0.5943930427228683"/>
        </c:manualLayout>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6178-407E-B8F9-52AA954B688C}"/>
              </c:ext>
            </c:extLst>
          </c:dPt>
          <c:dPt>
            <c:idx val="3"/>
            <c:invertIfNegative val="0"/>
            <c:bubble3D val="0"/>
            <c:spPr>
              <a:solidFill>
                <a:srgbClr val="BFBFBF"/>
              </a:solidFill>
              <a:ln>
                <a:noFill/>
              </a:ln>
              <a:effectLst/>
            </c:spPr>
            <c:extLst>
              <c:ext xmlns:c16="http://schemas.microsoft.com/office/drawing/2014/chart" uri="{C3380CC4-5D6E-409C-BE32-E72D297353CC}">
                <c16:uniqueId val="{00000003-6178-407E-B8F9-52AA954B688C}"/>
              </c:ext>
            </c:extLst>
          </c:dPt>
          <c:dPt>
            <c:idx val="4"/>
            <c:invertIfNegative val="0"/>
            <c:bubble3D val="0"/>
            <c:spPr>
              <a:solidFill>
                <a:srgbClr val="002559"/>
              </a:solidFill>
              <a:ln>
                <a:noFill/>
              </a:ln>
              <a:effectLst/>
            </c:spPr>
            <c:extLst>
              <c:ext xmlns:c16="http://schemas.microsoft.com/office/drawing/2014/chart" uri="{C3380CC4-5D6E-409C-BE32-E72D297353CC}">
                <c16:uniqueId val="{00000005-6178-407E-B8F9-52AA954B688C}"/>
              </c:ext>
            </c:extLst>
          </c:dPt>
          <c:cat>
            <c:strRef>
              <c:f>Sheet1!$A$2:$A$3</c:f>
              <c:strCache>
                <c:ptCount val="2"/>
                <c:pt idx="0">
                  <c:v>H1-22</c:v>
                </c:pt>
                <c:pt idx="1">
                  <c:v>H1-23</c:v>
                </c:pt>
              </c:strCache>
            </c:strRef>
          </c:cat>
          <c:val>
            <c:numRef>
              <c:f>Sheet1!$B$2:$B$3</c:f>
              <c:numCache>
                <c:formatCode>General</c:formatCode>
                <c:ptCount val="2"/>
                <c:pt idx="0">
                  <c:v>1063</c:v>
                </c:pt>
                <c:pt idx="1">
                  <c:v>1128</c:v>
                </c:pt>
              </c:numCache>
            </c:numRef>
          </c:val>
          <c:extLst>
            <c:ext xmlns:c16="http://schemas.microsoft.com/office/drawing/2014/chart" uri="{C3380CC4-5D6E-409C-BE32-E72D297353CC}">
              <c16:uniqueId val="{00000006-6178-407E-B8F9-52AA954B688C}"/>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12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44448563368253"/>
          <c:y val="9.3207203926078244E-2"/>
          <c:w val="0.59711134288784007"/>
          <c:h val="0.8718400946016428"/>
        </c:manualLayout>
      </c:layout>
      <c:doughnutChart>
        <c:varyColors val="1"/>
        <c:ser>
          <c:idx val="0"/>
          <c:order val="0"/>
          <c:tx>
            <c:strRef>
              <c:f>'Ark1'!$B$1</c:f>
              <c:strCache>
                <c:ptCount val="1"/>
                <c:pt idx="0">
                  <c:v>Sales</c:v>
                </c:pt>
              </c:strCache>
            </c:strRef>
          </c:tx>
          <c:dPt>
            <c:idx val="0"/>
            <c:bubble3D val="0"/>
            <c:spPr>
              <a:solidFill>
                <a:srgbClr val="FF3317"/>
              </a:solidFill>
              <a:ln w="19050">
                <a:solidFill>
                  <a:schemeClr val="lt1"/>
                </a:solidFill>
              </a:ln>
              <a:effectLst/>
            </c:spPr>
            <c:extLst>
              <c:ext xmlns:c16="http://schemas.microsoft.com/office/drawing/2014/chart" uri="{C3380CC4-5D6E-409C-BE32-E72D297353CC}">
                <c16:uniqueId val="{00000001-E25C-4E11-A92C-88507DDF26D1}"/>
              </c:ext>
            </c:extLst>
          </c:dPt>
          <c:dPt>
            <c:idx val="1"/>
            <c:bubble3D val="0"/>
            <c:spPr>
              <a:solidFill>
                <a:srgbClr val="BFBFBF"/>
              </a:solidFill>
              <a:ln w="19050">
                <a:solidFill>
                  <a:schemeClr val="lt1"/>
                </a:solidFill>
              </a:ln>
              <a:effectLst/>
            </c:spPr>
            <c:extLst>
              <c:ext xmlns:c16="http://schemas.microsoft.com/office/drawing/2014/chart" uri="{C3380CC4-5D6E-409C-BE32-E72D297353CC}">
                <c16:uniqueId val="{00000003-E25C-4E11-A92C-88507DDF26D1}"/>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E25C-4E11-A92C-88507DDF26D1}"/>
              </c:ext>
            </c:extLst>
          </c:dPt>
          <c:dLbls>
            <c:delete val="1"/>
          </c:dLbls>
          <c:cat>
            <c:strRef>
              <c:f>'Ark1'!$A$2:$A$4</c:f>
              <c:strCache>
                <c:ptCount val="3"/>
                <c:pt idx="0">
                  <c:v>Tablets</c:v>
                </c:pt>
                <c:pt idx="1">
                  <c:v>SCIT/SLIT</c:v>
                </c:pt>
                <c:pt idx="2">
                  <c:v>Other</c:v>
                </c:pt>
              </c:strCache>
            </c:strRef>
          </c:cat>
          <c:val>
            <c:numRef>
              <c:f>'Ark1'!$B$2:$B$4</c:f>
              <c:numCache>
                <c:formatCode>0%</c:formatCode>
                <c:ptCount val="3"/>
                <c:pt idx="0">
                  <c:v>0.48</c:v>
                </c:pt>
                <c:pt idx="1">
                  <c:v>0.37</c:v>
                </c:pt>
                <c:pt idx="2">
                  <c:v>0.15</c:v>
                </c:pt>
              </c:numCache>
            </c:numRef>
          </c:val>
          <c:extLst>
            <c:ext xmlns:c16="http://schemas.microsoft.com/office/drawing/2014/chart" uri="{C3380CC4-5D6E-409C-BE32-E72D297353CC}">
              <c16:uniqueId val="{00000006-E25C-4E11-A92C-88507DDF26D1}"/>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44448563368253"/>
          <c:y val="9.3207203926078244E-2"/>
          <c:w val="0.59711134288784007"/>
          <c:h val="0.8718400946016428"/>
        </c:manualLayout>
      </c:layout>
      <c:doughnutChart>
        <c:varyColors val="1"/>
        <c:ser>
          <c:idx val="0"/>
          <c:order val="0"/>
          <c:tx>
            <c:strRef>
              <c:f>'Ark1'!$B$1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6513-477A-AE42-4DB2FC3DB014}"/>
              </c:ext>
            </c:extLst>
          </c:dPt>
          <c:dPt>
            <c:idx val="1"/>
            <c:bubble3D val="0"/>
            <c:spPr>
              <a:solidFill>
                <a:srgbClr val="FF3317"/>
              </a:solidFill>
              <a:ln w="19050">
                <a:solidFill>
                  <a:schemeClr val="lt1"/>
                </a:solidFill>
              </a:ln>
              <a:effectLst/>
            </c:spPr>
            <c:extLst>
              <c:ext xmlns:c16="http://schemas.microsoft.com/office/drawing/2014/chart" uri="{C3380CC4-5D6E-409C-BE32-E72D297353CC}">
                <c16:uniqueId val="{00000003-6513-477A-AE42-4DB2FC3DB014}"/>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6513-477A-AE42-4DB2FC3DB014}"/>
              </c:ext>
            </c:extLst>
          </c:dPt>
          <c:dLbls>
            <c:delete val="1"/>
          </c:dLbls>
          <c:cat>
            <c:strRef>
              <c:f>'Ark1'!$A$2:$A$4</c:f>
              <c:strCache>
                <c:ptCount val="3"/>
                <c:pt idx="0">
                  <c:v>Tablets</c:v>
                </c:pt>
                <c:pt idx="1">
                  <c:v>SCIT/SLIT</c:v>
                </c:pt>
                <c:pt idx="2">
                  <c:v>Other</c:v>
                </c:pt>
              </c:strCache>
            </c:strRef>
          </c:cat>
          <c:val>
            <c:numRef>
              <c:f>'Ark1'!$B$2:$B$4</c:f>
              <c:numCache>
                <c:formatCode>0%</c:formatCode>
                <c:ptCount val="3"/>
                <c:pt idx="0">
                  <c:v>0.48</c:v>
                </c:pt>
                <c:pt idx="1">
                  <c:v>0.37</c:v>
                </c:pt>
                <c:pt idx="2">
                  <c:v>0.15</c:v>
                </c:pt>
              </c:numCache>
            </c:numRef>
          </c:val>
          <c:extLst>
            <c:ext xmlns:c16="http://schemas.microsoft.com/office/drawing/2014/chart" uri="{C3380CC4-5D6E-409C-BE32-E72D297353CC}">
              <c16:uniqueId val="{00000006-6513-477A-AE42-4DB2FC3DB014}"/>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44448563368253"/>
          <c:y val="9.3207203926078244E-2"/>
          <c:w val="0.59711134288784007"/>
          <c:h val="0.8718400946016428"/>
        </c:manualLayout>
      </c:layout>
      <c:doughnutChart>
        <c:varyColors val="1"/>
        <c:ser>
          <c:idx val="0"/>
          <c:order val="0"/>
          <c:tx>
            <c:strRef>
              <c:f>'Ark1'!$B$1</c:f>
              <c:strCache>
                <c:ptCount val="1"/>
                <c:pt idx="0">
                  <c:v>Sales</c:v>
                </c:pt>
              </c:strCache>
            </c:strRef>
          </c:tx>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BE65-4E13-B0A5-48A1B5C5D249}"/>
              </c:ext>
            </c:extLst>
          </c:dPt>
          <c:dPt>
            <c:idx val="1"/>
            <c:bubble3D val="0"/>
            <c:spPr>
              <a:solidFill>
                <a:srgbClr val="BFBFBF"/>
              </a:solidFill>
              <a:ln w="19050">
                <a:solidFill>
                  <a:schemeClr val="lt1"/>
                </a:solidFill>
              </a:ln>
              <a:effectLst/>
            </c:spPr>
            <c:extLst>
              <c:ext xmlns:c16="http://schemas.microsoft.com/office/drawing/2014/chart" uri="{C3380CC4-5D6E-409C-BE32-E72D297353CC}">
                <c16:uniqueId val="{00000003-BE65-4E13-B0A5-48A1B5C5D249}"/>
              </c:ext>
            </c:extLst>
          </c:dPt>
          <c:dPt>
            <c:idx val="2"/>
            <c:bubble3D val="0"/>
            <c:spPr>
              <a:solidFill>
                <a:srgbClr val="FF3317"/>
              </a:solidFill>
              <a:ln w="19050">
                <a:solidFill>
                  <a:schemeClr val="lt1"/>
                </a:solidFill>
              </a:ln>
              <a:effectLst/>
            </c:spPr>
            <c:extLst>
              <c:ext xmlns:c16="http://schemas.microsoft.com/office/drawing/2014/chart" uri="{C3380CC4-5D6E-409C-BE32-E72D297353CC}">
                <c16:uniqueId val="{00000005-BE65-4E13-B0A5-48A1B5C5D249}"/>
              </c:ext>
            </c:extLst>
          </c:dPt>
          <c:dLbls>
            <c:delete val="1"/>
          </c:dLbls>
          <c:cat>
            <c:strRef>
              <c:f>'Ark1'!$A$2:$A$4</c:f>
              <c:strCache>
                <c:ptCount val="3"/>
                <c:pt idx="0">
                  <c:v>Tablets</c:v>
                </c:pt>
                <c:pt idx="1">
                  <c:v>SCIT/SLIT</c:v>
                </c:pt>
                <c:pt idx="2">
                  <c:v>Other</c:v>
                </c:pt>
              </c:strCache>
            </c:strRef>
          </c:cat>
          <c:val>
            <c:numRef>
              <c:f>'Ark1'!$B$2:$B$4</c:f>
              <c:numCache>
                <c:formatCode>0%</c:formatCode>
                <c:ptCount val="3"/>
                <c:pt idx="0">
                  <c:v>0.48</c:v>
                </c:pt>
                <c:pt idx="1">
                  <c:v>0.37</c:v>
                </c:pt>
                <c:pt idx="2">
                  <c:v>0.15</c:v>
                </c:pt>
              </c:numCache>
            </c:numRef>
          </c:val>
          <c:extLst>
            <c:ext xmlns:c16="http://schemas.microsoft.com/office/drawing/2014/chart" uri="{C3380CC4-5D6E-409C-BE32-E72D297353CC}">
              <c16:uniqueId val="{00000006-BE65-4E13-B0A5-48A1B5C5D249}"/>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54678639131757E-2"/>
          <c:y val="0.20280347863856588"/>
          <c:w val="0.89769064272173649"/>
          <c:h val="0.57411269485901162"/>
        </c:manualLayout>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1F3C-47BD-8289-3ECA9AE4651F}"/>
              </c:ext>
            </c:extLst>
          </c:dPt>
          <c:dPt>
            <c:idx val="3"/>
            <c:invertIfNegative val="0"/>
            <c:bubble3D val="0"/>
            <c:spPr>
              <a:solidFill>
                <a:srgbClr val="BFBFBF"/>
              </a:solidFill>
              <a:ln>
                <a:noFill/>
              </a:ln>
              <a:effectLst/>
            </c:spPr>
            <c:extLst>
              <c:ext xmlns:c16="http://schemas.microsoft.com/office/drawing/2014/chart" uri="{C3380CC4-5D6E-409C-BE32-E72D297353CC}">
                <c16:uniqueId val="{00000003-1F3C-47BD-8289-3ECA9AE4651F}"/>
              </c:ext>
            </c:extLst>
          </c:dPt>
          <c:dPt>
            <c:idx val="4"/>
            <c:invertIfNegative val="0"/>
            <c:bubble3D val="0"/>
            <c:spPr>
              <a:solidFill>
                <a:srgbClr val="002559"/>
              </a:solidFill>
              <a:ln>
                <a:noFill/>
              </a:ln>
              <a:effectLst/>
            </c:spPr>
            <c:extLst>
              <c:ext xmlns:c16="http://schemas.microsoft.com/office/drawing/2014/chart" uri="{C3380CC4-5D6E-409C-BE32-E72D297353CC}">
                <c16:uniqueId val="{00000005-1F3C-47BD-8289-3ECA9AE4651F}"/>
              </c:ext>
            </c:extLst>
          </c:dPt>
          <c:cat>
            <c:strRef>
              <c:f>Sheet1!$A$2:$A$3</c:f>
              <c:strCache>
                <c:ptCount val="2"/>
                <c:pt idx="0">
                  <c:v>Q2-22</c:v>
                </c:pt>
                <c:pt idx="1">
                  <c:v>Q2-23</c:v>
                </c:pt>
              </c:strCache>
            </c:strRef>
          </c:cat>
          <c:val>
            <c:numRef>
              <c:f>Sheet1!$B$2:$B$3</c:f>
              <c:numCache>
                <c:formatCode>General</c:formatCode>
                <c:ptCount val="2"/>
                <c:pt idx="0">
                  <c:v>185</c:v>
                </c:pt>
                <c:pt idx="1">
                  <c:v>165</c:v>
                </c:pt>
              </c:numCache>
            </c:numRef>
          </c:val>
          <c:extLst>
            <c:ext xmlns:c16="http://schemas.microsoft.com/office/drawing/2014/chart" uri="{C3380CC4-5D6E-409C-BE32-E72D297353CC}">
              <c16:uniqueId val="{00000006-1F3C-47BD-8289-3ECA9AE4651F}"/>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5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54678639131757E-2"/>
          <c:y val="0.20280347863856588"/>
          <c:w val="0.89769064272173649"/>
          <c:h val="0.57411269485901162"/>
        </c:manualLayout>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768A-4B15-98CA-19DA89DCF8D9}"/>
              </c:ext>
            </c:extLst>
          </c:dPt>
          <c:dPt>
            <c:idx val="3"/>
            <c:invertIfNegative val="0"/>
            <c:bubble3D val="0"/>
            <c:spPr>
              <a:solidFill>
                <a:srgbClr val="BFBFBF"/>
              </a:solidFill>
              <a:ln>
                <a:noFill/>
              </a:ln>
              <a:effectLst/>
            </c:spPr>
            <c:extLst>
              <c:ext xmlns:c16="http://schemas.microsoft.com/office/drawing/2014/chart" uri="{C3380CC4-5D6E-409C-BE32-E72D297353CC}">
                <c16:uniqueId val="{00000003-768A-4B15-98CA-19DA89DCF8D9}"/>
              </c:ext>
            </c:extLst>
          </c:dPt>
          <c:dPt>
            <c:idx val="4"/>
            <c:invertIfNegative val="0"/>
            <c:bubble3D val="0"/>
            <c:spPr>
              <a:solidFill>
                <a:srgbClr val="002559"/>
              </a:solidFill>
              <a:ln>
                <a:noFill/>
              </a:ln>
              <a:effectLst/>
            </c:spPr>
            <c:extLst>
              <c:ext xmlns:c16="http://schemas.microsoft.com/office/drawing/2014/chart" uri="{C3380CC4-5D6E-409C-BE32-E72D297353CC}">
                <c16:uniqueId val="{00000005-768A-4B15-98CA-19DA89DCF8D9}"/>
              </c:ext>
            </c:extLst>
          </c:dPt>
          <c:cat>
            <c:strRef>
              <c:f>Sheet1!$A$2:$A$3</c:f>
              <c:strCache>
                <c:ptCount val="2"/>
                <c:pt idx="0">
                  <c:v>Q2-22</c:v>
                </c:pt>
                <c:pt idx="1">
                  <c:v>Q2-23</c:v>
                </c:pt>
              </c:strCache>
            </c:strRef>
          </c:cat>
          <c:val>
            <c:numRef>
              <c:f>Sheet1!$B$2:$B$3</c:f>
              <c:numCache>
                <c:formatCode>General</c:formatCode>
                <c:ptCount val="2"/>
                <c:pt idx="0">
                  <c:v>380</c:v>
                </c:pt>
                <c:pt idx="1">
                  <c:v>423</c:v>
                </c:pt>
              </c:numCache>
            </c:numRef>
          </c:val>
          <c:extLst>
            <c:ext xmlns:c16="http://schemas.microsoft.com/office/drawing/2014/chart" uri="{C3380CC4-5D6E-409C-BE32-E72D297353CC}">
              <c16:uniqueId val="{00000006-768A-4B15-98CA-19DA89DCF8D9}"/>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12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BFBFBF"/>
            </a:solidFill>
            <a:ln>
              <a:noFill/>
            </a:ln>
            <a:effectLst/>
          </c:spPr>
          <c:invertIfNegative val="0"/>
          <c:dPt>
            <c:idx val="3"/>
            <c:invertIfNegative val="0"/>
            <c:bubble3D val="0"/>
            <c:spPr>
              <a:solidFill>
                <a:srgbClr val="BFBFBF"/>
              </a:solidFill>
              <a:ln>
                <a:noFill/>
              </a:ln>
              <a:effectLst/>
            </c:spPr>
            <c:extLst>
              <c:ext xmlns:c16="http://schemas.microsoft.com/office/drawing/2014/chart" uri="{C3380CC4-5D6E-409C-BE32-E72D297353CC}">
                <c16:uniqueId val="{00000004-B265-43A6-A950-2CA04ED25EC9}"/>
              </c:ext>
            </c:extLst>
          </c:dPt>
          <c:dPt>
            <c:idx val="4"/>
            <c:invertIfNegative val="0"/>
            <c:bubble3D val="0"/>
            <c:spPr>
              <a:solidFill>
                <a:srgbClr val="002060"/>
              </a:solidFill>
              <a:ln>
                <a:noFill/>
              </a:ln>
              <a:effectLst/>
            </c:spPr>
            <c:extLst>
              <c:ext xmlns:c16="http://schemas.microsoft.com/office/drawing/2014/chart" uri="{C3380CC4-5D6E-409C-BE32-E72D297353CC}">
                <c16:uniqueId val="{00000003-E17F-46EC-AC8B-D3675F04DF61}"/>
              </c:ext>
            </c:extLst>
          </c:dPt>
          <c:cat>
            <c:strRef>
              <c:f>Sheet1!$A$3:$A$7</c:f>
              <c:strCache>
                <c:ptCount val="5"/>
                <c:pt idx="0">
                  <c:v>Q2-22</c:v>
                </c:pt>
                <c:pt idx="1">
                  <c:v>Q3-22</c:v>
                </c:pt>
                <c:pt idx="2">
                  <c:v>Q4-22</c:v>
                </c:pt>
                <c:pt idx="3">
                  <c:v>Q1-23</c:v>
                </c:pt>
                <c:pt idx="4">
                  <c:v>Q2-23</c:v>
                </c:pt>
              </c:strCache>
            </c:strRef>
          </c:cat>
          <c:val>
            <c:numRef>
              <c:f>Sheet1!$B$3:$B$7</c:f>
              <c:numCache>
                <c:formatCode>General</c:formatCode>
                <c:ptCount val="5"/>
                <c:pt idx="0">
                  <c:v>1045</c:v>
                </c:pt>
                <c:pt idx="1">
                  <c:v>1062</c:v>
                </c:pt>
                <c:pt idx="2">
                  <c:v>1249</c:v>
                </c:pt>
                <c:pt idx="3">
                  <c:v>1234</c:v>
                </c:pt>
                <c:pt idx="4">
                  <c:v>1135</c:v>
                </c:pt>
              </c:numCache>
            </c:numRef>
          </c:val>
          <c:extLst>
            <c:ext xmlns:c16="http://schemas.microsoft.com/office/drawing/2014/chart" uri="{C3380CC4-5D6E-409C-BE32-E72D297353CC}">
              <c16:uniqueId val="{00000000-B265-43A6-A950-2CA04ED25EC9}"/>
            </c:ext>
          </c:extLst>
        </c:ser>
        <c:dLbls>
          <c:showLegendKey val="0"/>
          <c:showVal val="0"/>
          <c:showCatName val="0"/>
          <c:showSerName val="0"/>
          <c:showPercent val="0"/>
          <c:showBubbleSize val="0"/>
        </c:dLbls>
        <c:gapWidth val="175"/>
        <c:overlap val="100"/>
        <c:axId val="635257768"/>
        <c:axId val="635256784"/>
      </c:barChart>
      <c:catAx>
        <c:axId val="635257768"/>
        <c:scaling>
          <c:orientation val="minMax"/>
        </c:scaling>
        <c:delete val="0"/>
        <c:axPos val="b"/>
        <c:numFmt formatCode="General" sourceLinked="1"/>
        <c:majorTickMark val="none"/>
        <c:minorTickMark val="none"/>
        <c:tickLblPos val="nextTo"/>
        <c:spPr>
          <a:noFill/>
          <a:ln w="9525" cap="flat" cmpd="sng" algn="ctr">
            <a:solidFill>
              <a:srgbClr val="BFBFBF"/>
            </a:solidFill>
            <a:round/>
          </a:ln>
          <a:effectLst/>
        </c:spPr>
        <c:txPr>
          <a:bodyPr rot="-60000000" spcFirstLastPara="1" vertOverflow="ellipsis" vert="horz" wrap="square" anchor="ctr" anchorCtr="1"/>
          <a:lstStyle/>
          <a:p>
            <a:pPr>
              <a:defRPr sz="800" b="0" i="0" u="none" strike="noStrike" kern="1200" baseline="0">
                <a:solidFill>
                  <a:srgbClr val="002559"/>
                </a:solidFill>
                <a:latin typeface="+mn-lt"/>
                <a:ea typeface="+mn-ea"/>
                <a:cs typeface="+mn-cs"/>
              </a:defRPr>
            </a:pPr>
            <a:endParaRPr lang="da-DK"/>
          </a:p>
        </c:txPr>
        <c:crossAx val="635256784"/>
        <c:crosses val="autoZero"/>
        <c:auto val="1"/>
        <c:lblAlgn val="ctr"/>
        <c:lblOffset val="100"/>
        <c:noMultiLvlLbl val="0"/>
      </c:catAx>
      <c:valAx>
        <c:axId val="635256784"/>
        <c:scaling>
          <c:orientation val="minMax"/>
          <c:max val="1400"/>
          <c:min val="0"/>
        </c:scaling>
        <c:delete val="0"/>
        <c:axPos val="l"/>
        <c:majorGridlines>
          <c:spPr>
            <a:ln w="12700" cap="rnd" cmpd="sng" algn="ctr">
              <a:solidFill>
                <a:schemeClr val="tx2">
                  <a:lumMod val="20000"/>
                  <a:lumOff val="80000"/>
                </a:schemeClr>
              </a:solidFill>
              <a:prstDash val="sysDot"/>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da-DK"/>
          </a:p>
        </c:txPr>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54678639131757E-2"/>
          <c:y val="0.18252313077470927"/>
          <c:w val="0.89769064272173649"/>
          <c:h val="0.5943930427228683"/>
        </c:manualLayout>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A261-441A-82C7-C8DD5DE4F313}"/>
              </c:ext>
            </c:extLst>
          </c:dPt>
          <c:dPt>
            <c:idx val="3"/>
            <c:invertIfNegative val="0"/>
            <c:bubble3D val="0"/>
            <c:spPr>
              <a:solidFill>
                <a:srgbClr val="BFBFBF"/>
              </a:solidFill>
              <a:ln>
                <a:noFill/>
              </a:ln>
              <a:effectLst/>
            </c:spPr>
            <c:extLst>
              <c:ext xmlns:c16="http://schemas.microsoft.com/office/drawing/2014/chart" uri="{C3380CC4-5D6E-409C-BE32-E72D297353CC}">
                <c16:uniqueId val="{00000003-A261-441A-82C7-C8DD5DE4F313}"/>
              </c:ext>
            </c:extLst>
          </c:dPt>
          <c:dPt>
            <c:idx val="4"/>
            <c:invertIfNegative val="0"/>
            <c:bubble3D val="0"/>
            <c:spPr>
              <a:solidFill>
                <a:srgbClr val="002559"/>
              </a:solidFill>
              <a:ln>
                <a:noFill/>
              </a:ln>
              <a:effectLst/>
            </c:spPr>
            <c:extLst>
              <c:ext xmlns:c16="http://schemas.microsoft.com/office/drawing/2014/chart" uri="{C3380CC4-5D6E-409C-BE32-E72D297353CC}">
                <c16:uniqueId val="{00000005-A261-441A-82C7-C8DD5DE4F313}"/>
              </c:ext>
            </c:extLst>
          </c:dPt>
          <c:cat>
            <c:strRef>
              <c:f>Sheet1!$A$2:$A$3</c:f>
              <c:strCache>
                <c:ptCount val="2"/>
                <c:pt idx="0">
                  <c:v>Q2-22</c:v>
                </c:pt>
                <c:pt idx="1">
                  <c:v>Q2-23</c:v>
                </c:pt>
              </c:strCache>
            </c:strRef>
          </c:cat>
          <c:val>
            <c:numRef>
              <c:f>Sheet1!$B$2:$B$3</c:f>
              <c:numCache>
                <c:formatCode>General</c:formatCode>
                <c:ptCount val="2"/>
                <c:pt idx="0">
                  <c:v>480</c:v>
                </c:pt>
                <c:pt idx="1">
                  <c:v>547</c:v>
                </c:pt>
              </c:numCache>
            </c:numRef>
          </c:val>
          <c:extLst>
            <c:ext xmlns:c16="http://schemas.microsoft.com/office/drawing/2014/chart" uri="{C3380CC4-5D6E-409C-BE32-E72D297353CC}">
              <c16:uniqueId val="{00000006-A261-441A-82C7-C8DD5DE4F313}"/>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12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Gross profit</c:v>
                </c:pt>
              </c:strCache>
            </c:strRef>
          </c:tx>
          <c:spPr>
            <a:solidFill>
              <a:srgbClr val="BFBFBF"/>
            </a:solidFill>
            <a:ln>
              <a:solidFill>
                <a:schemeClr val="bg1">
                  <a:lumMod val="75000"/>
                </a:schemeClr>
              </a:solidFill>
              <a:prstDash val="solid"/>
            </a:ln>
            <a:effectLst/>
          </c:spPr>
          <c:invertIfNegative val="0"/>
          <c:dPt>
            <c:idx val="1"/>
            <c:invertIfNegative val="0"/>
            <c:bubble3D val="0"/>
            <c:spPr>
              <a:solidFill>
                <a:srgbClr val="BFBFBF"/>
              </a:solidFill>
              <a:ln>
                <a:solidFill>
                  <a:schemeClr val="bg1">
                    <a:lumMod val="75000"/>
                  </a:schemeClr>
                </a:solidFill>
                <a:prstDash val="solid"/>
              </a:ln>
              <a:effectLst/>
            </c:spPr>
            <c:extLst>
              <c:ext xmlns:c16="http://schemas.microsoft.com/office/drawing/2014/chart" uri="{C3380CC4-5D6E-409C-BE32-E72D297353CC}">
                <c16:uniqueId val="{00000006-CE2B-449F-89EC-F84FC154EDF9}"/>
              </c:ext>
            </c:extLst>
          </c:dPt>
          <c:dPt>
            <c:idx val="3"/>
            <c:invertIfNegative val="0"/>
            <c:bubble3D val="0"/>
            <c:spPr>
              <a:solidFill>
                <a:srgbClr val="BFBFBF"/>
              </a:solidFill>
              <a:ln>
                <a:solidFill>
                  <a:schemeClr val="bg1">
                    <a:lumMod val="75000"/>
                  </a:schemeClr>
                </a:solidFill>
                <a:prstDash val="solid"/>
              </a:ln>
              <a:effectLst/>
            </c:spPr>
            <c:extLst>
              <c:ext xmlns:c16="http://schemas.microsoft.com/office/drawing/2014/chart" uri="{C3380CC4-5D6E-409C-BE32-E72D297353CC}">
                <c16:uniqueId val="{00000001-9E77-43C5-8B87-90D41B5A2F28}"/>
              </c:ext>
            </c:extLst>
          </c:dPt>
          <c:dPt>
            <c:idx val="4"/>
            <c:invertIfNegative val="0"/>
            <c:bubble3D val="0"/>
            <c:spPr>
              <a:solidFill>
                <a:srgbClr val="002559"/>
              </a:solidFill>
              <a:ln>
                <a:solidFill>
                  <a:schemeClr val="bg1">
                    <a:lumMod val="75000"/>
                  </a:schemeClr>
                </a:solidFill>
                <a:prstDash val="solid"/>
              </a:ln>
              <a:effectLst/>
            </c:spPr>
            <c:extLst>
              <c:ext xmlns:c16="http://schemas.microsoft.com/office/drawing/2014/chart" uri="{C3380CC4-5D6E-409C-BE32-E72D297353CC}">
                <c16:uniqueId val="{00000003-9E77-43C5-8B87-90D41B5A2F28}"/>
              </c:ext>
            </c:extLst>
          </c:dPt>
          <c:dPt>
            <c:idx val="5"/>
            <c:invertIfNegative val="0"/>
            <c:bubble3D val="0"/>
            <c:spPr>
              <a:solidFill>
                <a:srgbClr val="002559"/>
              </a:solidFill>
              <a:ln>
                <a:solidFill>
                  <a:schemeClr val="bg1">
                    <a:lumMod val="75000"/>
                  </a:schemeClr>
                </a:solidFill>
                <a:prstDash val="solid"/>
              </a:ln>
              <a:effectLst/>
            </c:spPr>
            <c:extLst>
              <c:ext xmlns:c16="http://schemas.microsoft.com/office/drawing/2014/chart" uri="{C3380CC4-5D6E-409C-BE32-E72D297353CC}">
                <c16:uniqueId val="{00000005-CE2B-449F-89EC-F84FC154EDF9}"/>
              </c:ext>
            </c:extLst>
          </c:dPt>
          <c:cat>
            <c:strRef>
              <c:f>Sheet1!$A$2:$A$6</c:f>
              <c:strCache>
                <c:ptCount val="5"/>
                <c:pt idx="0">
                  <c:v>Q2-22</c:v>
                </c:pt>
                <c:pt idx="1">
                  <c:v>Q3-22</c:v>
                </c:pt>
                <c:pt idx="2">
                  <c:v>Q4-22</c:v>
                </c:pt>
                <c:pt idx="3">
                  <c:v>Q1-23</c:v>
                </c:pt>
                <c:pt idx="4">
                  <c:v>Q2-23</c:v>
                </c:pt>
              </c:strCache>
            </c:strRef>
          </c:cat>
          <c:val>
            <c:numRef>
              <c:f>Sheet1!$B$2:$B$6</c:f>
              <c:numCache>
                <c:formatCode>General</c:formatCode>
                <c:ptCount val="5"/>
                <c:pt idx="0">
                  <c:v>641</c:v>
                </c:pt>
                <c:pt idx="1">
                  <c:v>640</c:v>
                </c:pt>
                <c:pt idx="2">
                  <c:v>771</c:v>
                </c:pt>
                <c:pt idx="3">
                  <c:v>799</c:v>
                </c:pt>
                <c:pt idx="4">
                  <c:v>707</c:v>
                </c:pt>
              </c:numCache>
            </c:numRef>
          </c:val>
          <c:extLst>
            <c:ext xmlns:c16="http://schemas.microsoft.com/office/drawing/2014/chart" uri="{C3380CC4-5D6E-409C-BE32-E72D297353CC}">
              <c16:uniqueId val="{00000004-9E77-43C5-8B87-90D41B5A2F28}"/>
            </c:ext>
          </c:extLst>
        </c:ser>
        <c:dLbls>
          <c:showLegendKey val="0"/>
          <c:showVal val="0"/>
          <c:showCatName val="0"/>
          <c:showSerName val="0"/>
          <c:showPercent val="0"/>
          <c:showBubbleSize val="0"/>
        </c:dLbls>
        <c:gapWidth val="175"/>
        <c:axId val="635257768"/>
        <c:axId val="635256784"/>
      </c:barChart>
      <c:lineChart>
        <c:grouping val="standard"/>
        <c:varyColors val="0"/>
        <c:ser>
          <c:idx val="1"/>
          <c:order val="1"/>
          <c:tx>
            <c:strRef>
              <c:f>Sheet1!$C$1</c:f>
              <c:strCache>
                <c:ptCount val="1"/>
                <c:pt idx="0">
                  <c:v>Margin</c:v>
                </c:pt>
              </c:strCache>
            </c:strRef>
          </c:tx>
          <c:spPr>
            <a:ln w="25400" cap="rnd">
              <a:solidFill>
                <a:srgbClr val="FF3317"/>
              </a:solidFill>
              <a:round/>
            </a:ln>
            <a:effectLst/>
          </c:spPr>
          <c:marker>
            <c:symbol val="none"/>
          </c:marker>
          <c:cat>
            <c:strRef>
              <c:f>Sheet1!$A$2:$A$6</c:f>
              <c:strCache>
                <c:ptCount val="5"/>
                <c:pt idx="0">
                  <c:v>Q2-22</c:v>
                </c:pt>
                <c:pt idx="1">
                  <c:v>Q3-22</c:v>
                </c:pt>
                <c:pt idx="2">
                  <c:v>Q4-22</c:v>
                </c:pt>
                <c:pt idx="3">
                  <c:v>Q1-23</c:v>
                </c:pt>
                <c:pt idx="4">
                  <c:v>Q2-23</c:v>
                </c:pt>
              </c:strCache>
            </c:strRef>
          </c:cat>
          <c:val>
            <c:numRef>
              <c:f>Sheet1!$C$2:$C$6</c:f>
              <c:numCache>
                <c:formatCode>0</c:formatCode>
                <c:ptCount val="5"/>
                <c:pt idx="0">
                  <c:v>61</c:v>
                </c:pt>
                <c:pt idx="1">
                  <c:v>60</c:v>
                </c:pt>
                <c:pt idx="2">
                  <c:v>64</c:v>
                </c:pt>
                <c:pt idx="3">
                  <c:v>65</c:v>
                </c:pt>
                <c:pt idx="4">
                  <c:v>62</c:v>
                </c:pt>
              </c:numCache>
            </c:numRef>
          </c:val>
          <c:smooth val="0"/>
          <c:extLst>
            <c:ext xmlns:c16="http://schemas.microsoft.com/office/drawing/2014/chart" uri="{C3380CC4-5D6E-409C-BE32-E72D297353CC}">
              <c16:uniqueId val="{00000005-9E77-43C5-8B87-90D41B5A2F28}"/>
            </c:ext>
          </c:extLst>
        </c:ser>
        <c:dLbls>
          <c:showLegendKey val="0"/>
          <c:showVal val="0"/>
          <c:showCatName val="0"/>
          <c:showSerName val="0"/>
          <c:showPercent val="0"/>
          <c:showBubbleSize val="0"/>
        </c:dLbls>
        <c:marker val="1"/>
        <c:smooth val="0"/>
        <c:axId val="67938639"/>
        <c:axId val="67936975"/>
      </c:lineChart>
      <c:catAx>
        <c:axId val="635257768"/>
        <c:scaling>
          <c:orientation val="minMax"/>
        </c:scaling>
        <c:delete val="0"/>
        <c:axPos val="b"/>
        <c:numFmt formatCode="General" sourceLinked="1"/>
        <c:majorTickMark val="none"/>
        <c:minorTickMark val="none"/>
        <c:tickLblPos val="nextTo"/>
        <c:spPr>
          <a:noFill/>
          <a:ln w="9525" cap="flat" cmpd="sng" algn="ctr">
            <a:solidFill>
              <a:srgbClr val="BFBFBF"/>
            </a:solidFill>
            <a:round/>
          </a:ln>
          <a:effectLst/>
        </c:spPr>
        <c:txPr>
          <a:bodyPr rot="-60000000" spcFirstLastPara="1" vertOverflow="ellipsis" vert="horz" wrap="square" anchor="ctr" anchorCtr="1"/>
          <a:lstStyle/>
          <a:p>
            <a:pPr>
              <a:defRPr sz="800" b="0" i="0" u="none" strike="noStrike" kern="1200" baseline="0">
                <a:solidFill>
                  <a:srgbClr val="003361"/>
                </a:solidFill>
                <a:latin typeface="+mn-lt"/>
                <a:ea typeface="+mn-ea"/>
                <a:cs typeface="+mn-cs"/>
              </a:defRPr>
            </a:pPr>
            <a:endParaRPr lang="da-DK"/>
          </a:p>
        </c:txPr>
        <c:crossAx val="635256784"/>
        <c:crosses val="autoZero"/>
        <c:auto val="1"/>
        <c:lblAlgn val="ctr"/>
        <c:lblOffset val="100"/>
        <c:noMultiLvlLbl val="0"/>
      </c:catAx>
      <c:valAx>
        <c:axId val="635256784"/>
        <c:scaling>
          <c:orientation val="minMax"/>
          <c:max val="800"/>
          <c:min val="0"/>
        </c:scaling>
        <c:delete val="0"/>
        <c:axPos val="l"/>
        <c:majorGridlines>
          <c:spPr>
            <a:ln w="12700" cap="rnd" cmpd="sng" algn="ctr">
              <a:solidFill>
                <a:schemeClr val="tx1">
                  <a:lumMod val="15000"/>
                  <a:lumOff val="85000"/>
                </a:schemeClr>
              </a:solidFill>
              <a:prstDash val="sysDot"/>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da-DK"/>
          </a:p>
        </c:txPr>
        <c:crossAx val="635257768"/>
        <c:crosses val="autoZero"/>
        <c:crossBetween val="between"/>
        <c:majorUnit val="200"/>
      </c:valAx>
      <c:valAx>
        <c:axId val="67936975"/>
        <c:scaling>
          <c:orientation val="minMax"/>
          <c:max val="70"/>
          <c:min val="5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lang="en-US" sz="800" b="0" i="0" u="none" strike="noStrike" kern="1200" baseline="0">
                <a:solidFill>
                  <a:schemeClr val="tx2"/>
                </a:solidFill>
                <a:latin typeface="+mn-lt"/>
                <a:ea typeface="+mn-ea"/>
                <a:cs typeface="+mn-cs"/>
              </a:defRPr>
            </a:pPr>
            <a:endParaRPr lang="da-DK"/>
          </a:p>
        </c:txPr>
        <c:crossAx val="67938639"/>
        <c:crosses val="max"/>
        <c:crossBetween val="between"/>
        <c:majorUnit val="5"/>
      </c:valAx>
      <c:catAx>
        <c:axId val="67938639"/>
        <c:scaling>
          <c:orientation val="minMax"/>
        </c:scaling>
        <c:delete val="1"/>
        <c:axPos val="b"/>
        <c:numFmt formatCode="General" sourceLinked="1"/>
        <c:majorTickMark val="out"/>
        <c:minorTickMark val="none"/>
        <c:tickLblPos val="nextTo"/>
        <c:crossAx val="6793697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Costs</c:v>
                </c:pt>
              </c:strCache>
            </c:strRef>
          </c:tx>
          <c:spPr>
            <a:solidFill>
              <a:schemeClr val="bg1">
                <a:lumMod val="75000"/>
              </a:schemeClr>
            </a:solidFill>
            <a:ln>
              <a:noFill/>
            </a:ln>
            <a:effectLst/>
          </c:spPr>
          <c:invertIfNegative val="0"/>
          <c:dPt>
            <c:idx val="1"/>
            <c:invertIfNegative val="0"/>
            <c:bubble3D val="0"/>
            <c:spPr>
              <a:solidFill>
                <a:schemeClr val="bg1">
                  <a:lumMod val="75000"/>
                </a:schemeClr>
              </a:solidFill>
              <a:ln>
                <a:solidFill>
                  <a:schemeClr val="bg1">
                    <a:lumMod val="75000"/>
                  </a:schemeClr>
                </a:solidFill>
                <a:prstDash val="solid"/>
              </a:ln>
              <a:effectLst/>
            </c:spPr>
            <c:extLst>
              <c:ext xmlns:c16="http://schemas.microsoft.com/office/drawing/2014/chart" uri="{C3380CC4-5D6E-409C-BE32-E72D297353CC}">
                <c16:uniqueId val="{00000005-7016-432C-8D60-4864065F3E56}"/>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1-688A-43A3-93CE-D1FE47C7370D}"/>
              </c:ext>
            </c:extLst>
          </c:dPt>
          <c:dPt>
            <c:idx val="4"/>
            <c:invertIfNegative val="0"/>
            <c:bubble3D val="0"/>
            <c:spPr>
              <a:solidFill>
                <a:srgbClr val="002559"/>
              </a:solidFill>
              <a:ln>
                <a:noFill/>
              </a:ln>
              <a:effectLst/>
            </c:spPr>
            <c:extLst>
              <c:ext xmlns:c16="http://schemas.microsoft.com/office/drawing/2014/chart" uri="{C3380CC4-5D6E-409C-BE32-E72D297353CC}">
                <c16:uniqueId val="{00000003-688A-43A3-93CE-D1FE47C7370D}"/>
              </c:ext>
            </c:extLst>
          </c:dPt>
          <c:dPt>
            <c:idx val="5"/>
            <c:invertIfNegative val="0"/>
            <c:bubble3D val="0"/>
            <c:spPr>
              <a:solidFill>
                <a:srgbClr val="002559"/>
              </a:solidFill>
              <a:ln>
                <a:noFill/>
              </a:ln>
              <a:effectLst/>
            </c:spPr>
            <c:extLst>
              <c:ext xmlns:c16="http://schemas.microsoft.com/office/drawing/2014/chart" uri="{C3380CC4-5D6E-409C-BE32-E72D297353CC}">
                <c16:uniqueId val="{00000004-7016-432C-8D60-4864065F3E56}"/>
              </c:ext>
            </c:extLst>
          </c:dPt>
          <c:cat>
            <c:strRef>
              <c:f>Sheet1!$A$2:$A$6</c:f>
              <c:strCache>
                <c:ptCount val="5"/>
                <c:pt idx="0">
                  <c:v>Q2-22</c:v>
                </c:pt>
                <c:pt idx="1">
                  <c:v>Q3-22</c:v>
                </c:pt>
                <c:pt idx="2">
                  <c:v>Q4-22</c:v>
                </c:pt>
                <c:pt idx="3">
                  <c:v>Q1-23</c:v>
                </c:pt>
                <c:pt idx="4">
                  <c:v>Q2-23</c:v>
                </c:pt>
              </c:strCache>
            </c:strRef>
          </c:cat>
          <c:val>
            <c:numRef>
              <c:f>Sheet1!$B$2:$B$6</c:f>
              <c:numCache>
                <c:formatCode>General</c:formatCode>
                <c:ptCount val="5"/>
                <c:pt idx="0">
                  <c:v>592</c:v>
                </c:pt>
                <c:pt idx="1">
                  <c:v>573</c:v>
                </c:pt>
                <c:pt idx="2">
                  <c:v>557</c:v>
                </c:pt>
                <c:pt idx="3">
                  <c:v>571</c:v>
                </c:pt>
                <c:pt idx="4">
                  <c:v>610</c:v>
                </c:pt>
              </c:numCache>
            </c:numRef>
          </c:val>
          <c:extLst>
            <c:ext xmlns:c16="http://schemas.microsoft.com/office/drawing/2014/chart" uri="{C3380CC4-5D6E-409C-BE32-E72D297353CC}">
              <c16:uniqueId val="{00000004-688A-43A3-93CE-D1FE47C7370D}"/>
            </c:ext>
          </c:extLst>
        </c:ser>
        <c:dLbls>
          <c:showLegendKey val="0"/>
          <c:showVal val="0"/>
          <c:showCatName val="0"/>
          <c:showSerName val="0"/>
          <c:showPercent val="0"/>
          <c:showBubbleSize val="0"/>
        </c:dLbls>
        <c:gapWidth val="175"/>
        <c:axId val="635257768"/>
        <c:axId val="635256784"/>
      </c:barChart>
      <c:lineChart>
        <c:grouping val="standard"/>
        <c:varyColors val="0"/>
        <c:ser>
          <c:idx val="1"/>
          <c:order val="1"/>
          <c:tx>
            <c:strRef>
              <c:f>Sheet1!$C$1</c:f>
              <c:strCache>
                <c:ptCount val="1"/>
                <c:pt idx="0">
                  <c:v>Share of revenue</c:v>
                </c:pt>
              </c:strCache>
            </c:strRef>
          </c:tx>
          <c:spPr>
            <a:ln w="25400" cap="rnd">
              <a:solidFill>
                <a:srgbClr val="FF3317"/>
              </a:solidFill>
              <a:round/>
            </a:ln>
            <a:effectLst/>
          </c:spPr>
          <c:marker>
            <c:symbol val="none"/>
          </c:marker>
          <c:cat>
            <c:strRef>
              <c:f>Sheet1!$A$2:$A$6</c:f>
              <c:strCache>
                <c:ptCount val="5"/>
                <c:pt idx="0">
                  <c:v>Q2-22</c:v>
                </c:pt>
                <c:pt idx="1">
                  <c:v>Q3-22</c:v>
                </c:pt>
                <c:pt idx="2">
                  <c:v>Q4-22</c:v>
                </c:pt>
                <c:pt idx="3">
                  <c:v>Q1-23</c:v>
                </c:pt>
                <c:pt idx="4">
                  <c:v>Q2-23</c:v>
                </c:pt>
              </c:strCache>
            </c:strRef>
          </c:cat>
          <c:val>
            <c:numRef>
              <c:f>Sheet1!$C$2:$C$6</c:f>
              <c:numCache>
                <c:formatCode>0</c:formatCode>
                <c:ptCount val="5"/>
                <c:pt idx="0">
                  <c:v>57</c:v>
                </c:pt>
                <c:pt idx="1">
                  <c:v>54</c:v>
                </c:pt>
                <c:pt idx="2">
                  <c:v>45</c:v>
                </c:pt>
                <c:pt idx="3">
                  <c:v>46</c:v>
                </c:pt>
                <c:pt idx="4">
                  <c:v>53.51</c:v>
                </c:pt>
              </c:numCache>
            </c:numRef>
          </c:val>
          <c:smooth val="0"/>
          <c:extLst>
            <c:ext xmlns:c16="http://schemas.microsoft.com/office/drawing/2014/chart" uri="{C3380CC4-5D6E-409C-BE32-E72D297353CC}">
              <c16:uniqueId val="{00000005-688A-43A3-93CE-D1FE47C7370D}"/>
            </c:ext>
          </c:extLst>
        </c:ser>
        <c:dLbls>
          <c:showLegendKey val="0"/>
          <c:showVal val="0"/>
          <c:showCatName val="0"/>
          <c:showSerName val="0"/>
          <c:showPercent val="0"/>
          <c:showBubbleSize val="0"/>
        </c:dLbls>
        <c:marker val="1"/>
        <c:smooth val="0"/>
        <c:axId val="67938639"/>
        <c:axId val="67936975"/>
      </c:lineChart>
      <c:catAx>
        <c:axId val="635257768"/>
        <c:scaling>
          <c:orientation val="minMax"/>
        </c:scaling>
        <c:delete val="0"/>
        <c:axPos val="b"/>
        <c:numFmt formatCode="General" sourceLinked="1"/>
        <c:majorTickMark val="none"/>
        <c:minorTickMark val="none"/>
        <c:tickLblPos val="nextTo"/>
        <c:spPr>
          <a:noFill/>
          <a:ln w="9525" cap="flat" cmpd="sng" algn="ctr">
            <a:solidFill>
              <a:srgbClr val="BFBFBF"/>
            </a:solidFill>
            <a:round/>
          </a:ln>
          <a:effectLst/>
        </c:spPr>
        <c:txPr>
          <a:bodyPr rot="-60000000" spcFirstLastPara="1" vertOverflow="ellipsis" vert="horz" wrap="square" anchor="ctr" anchorCtr="1"/>
          <a:lstStyle/>
          <a:p>
            <a:pPr>
              <a:defRPr sz="800" b="0" i="0" u="none" strike="noStrike" kern="1200" baseline="0">
                <a:solidFill>
                  <a:srgbClr val="003361"/>
                </a:solidFill>
                <a:latin typeface="+mn-lt"/>
                <a:ea typeface="+mn-ea"/>
                <a:cs typeface="+mn-cs"/>
              </a:defRPr>
            </a:pPr>
            <a:endParaRPr lang="da-DK"/>
          </a:p>
        </c:txPr>
        <c:crossAx val="635256784"/>
        <c:crosses val="autoZero"/>
        <c:auto val="1"/>
        <c:lblAlgn val="ctr"/>
        <c:lblOffset val="100"/>
        <c:noMultiLvlLbl val="0"/>
      </c:catAx>
      <c:valAx>
        <c:axId val="635256784"/>
        <c:scaling>
          <c:orientation val="minMax"/>
          <c:max val="625"/>
          <c:min val="0"/>
        </c:scaling>
        <c:delete val="0"/>
        <c:axPos val="l"/>
        <c:majorGridlines>
          <c:spPr>
            <a:ln w="12700" cap="rnd" cmpd="sng" algn="ctr">
              <a:solidFill>
                <a:schemeClr val="tx1">
                  <a:lumMod val="15000"/>
                  <a:lumOff val="85000"/>
                </a:schemeClr>
              </a:solidFill>
              <a:prstDash val="sysDot"/>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2"/>
                </a:solidFill>
                <a:latin typeface="+mn-lt"/>
                <a:ea typeface="+mn-ea"/>
                <a:cs typeface="+mn-cs"/>
              </a:defRPr>
            </a:pPr>
            <a:endParaRPr lang="da-DK"/>
          </a:p>
        </c:txPr>
        <c:crossAx val="635257768"/>
        <c:crosses val="autoZero"/>
        <c:crossBetween val="between"/>
        <c:majorUnit val="125"/>
      </c:valAx>
      <c:valAx>
        <c:axId val="67936975"/>
        <c:scaling>
          <c:orientation val="minMax"/>
          <c:max val="65"/>
          <c:min val="4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lang="en-US" sz="800" b="0" i="0" u="none" strike="noStrike" kern="1200" baseline="0">
                <a:solidFill>
                  <a:schemeClr val="tx2"/>
                </a:solidFill>
                <a:latin typeface="+mn-lt"/>
                <a:ea typeface="+mn-ea"/>
                <a:cs typeface="+mn-cs"/>
              </a:defRPr>
            </a:pPr>
            <a:endParaRPr lang="da-DK"/>
          </a:p>
        </c:txPr>
        <c:crossAx val="67938639"/>
        <c:crosses val="max"/>
        <c:crossBetween val="between"/>
        <c:majorUnit val="5"/>
      </c:valAx>
      <c:catAx>
        <c:axId val="67938639"/>
        <c:scaling>
          <c:orientation val="minMax"/>
        </c:scaling>
        <c:delete val="1"/>
        <c:axPos val="b"/>
        <c:numFmt formatCode="General" sourceLinked="1"/>
        <c:majorTickMark val="out"/>
        <c:minorTickMark val="none"/>
        <c:tickLblPos val="nextTo"/>
        <c:crossAx val="6793697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Revenue</c:v>
                </c:pt>
              </c:strCache>
            </c:strRef>
          </c:tx>
          <c:spPr>
            <a:solidFill>
              <a:srgbClr val="BFBFBF"/>
            </a:solidFill>
            <a:ln>
              <a:noFill/>
            </a:ln>
            <a:effectLst/>
          </c:spPr>
          <c:invertIfNegative val="0"/>
          <c:dPt>
            <c:idx val="3"/>
            <c:invertIfNegative val="0"/>
            <c:bubble3D val="0"/>
            <c:spPr>
              <a:solidFill>
                <a:srgbClr val="BFBFBF"/>
              </a:solidFill>
              <a:ln>
                <a:noFill/>
              </a:ln>
              <a:effectLst/>
            </c:spPr>
            <c:extLst>
              <c:ext xmlns:c16="http://schemas.microsoft.com/office/drawing/2014/chart" uri="{C3380CC4-5D6E-409C-BE32-E72D297353CC}">
                <c16:uniqueId val="{00000001-A497-421C-82D7-826F083C0363}"/>
              </c:ext>
            </c:extLst>
          </c:dPt>
          <c:dPt>
            <c:idx val="4"/>
            <c:invertIfNegative val="0"/>
            <c:bubble3D val="0"/>
            <c:spPr>
              <a:solidFill>
                <a:srgbClr val="BFBFBF"/>
              </a:solidFill>
              <a:ln>
                <a:solidFill>
                  <a:schemeClr val="bg2">
                    <a:lumMod val="50000"/>
                  </a:schemeClr>
                </a:solidFill>
                <a:prstDash val="dash"/>
              </a:ln>
              <a:effectLst/>
            </c:spPr>
            <c:extLst>
              <c:ext xmlns:c16="http://schemas.microsoft.com/office/drawing/2014/chart" uri="{C3380CC4-5D6E-409C-BE32-E72D297353CC}">
                <c16:uniqueId val="{00000003-A497-421C-82D7-826F083C0363}"/>
              </c:ext>
            </c:extLst>
          </c:dPt>
          <c:cat>
            <c:strRef>
              <c:f>Sheet1!$A$2:$A$6</c:f>
              <c:strCache>
                <c:ptCount val="5"/>
                <c:pt idx="0">
                  <c:v>2019</c:v>
                </c:pt>
                <c:pt idx="1">
                  <c:v>2020</c:v>
                </c:pt>
                <c:pt idx="2">
                  <c:v>2021</c:v>
                </c:pt>
                <c:pt idx="3">
                  <c:v>2022</c:v>
                </c:pt>
                <c:pt idx="4">
                  <c:v>2023E</c:v>
                </c:pt>
              </c:strCache>
            </c:strRef>
          </c:cat>
          <c:val>
            <c:numRef>
              <c:f>Sheet1!$B$2:$B$6</c:f>
              <c:numCache>
                <c:formatCode>General</c:formatCode>
                <c:ptCount val="5"/>
                <c:pt idx="0">
                  <c:v>3274</c:v>
                </c:pt>
                <c:pt idx="1">
                  <c:v>3491</c:v>
                </c:pt>
                <c:pt idx="2">
                  <c:v>3916</c:v>
                </c:pt>
                <c:pt idx="3">
                  <c:v>4511</c:v>
                </c:pt>
                <c:pt idx="4">
                  <c:v>4855</c:v>
                </c:pt>
              </c:numCache>
            </c:numRef>
          </c:val>
          <c:extLst>
            <c:ext xmlns:c16="http://schemas.microsoft.com/office/drawing/2014/chart" uri="{C3380CC4-5D6E-409C-BE32-E72D297353CC}">
              <c16:uniqueId val="{00000004-A497-421C-82D7-826F083C0363}"/>
            </c:ext>
          </c:extLst>
        </c:ser>
        <c:dLbls>
          <c:showLegendKey val="0"/>
          <c:showVal val="0"/>
          <c:showCatName val="0"/>
          <c:showSerName val="0"/>
          <c:showPercent val="0"/>
          <c:showBubbleSize val="0"/>
        </c:dLbls>
        <c:gapWidth val="175"/>
        <c:axId val="635257768"/>
        <c:axId val="635256784"/>
      </c:barChart>
      <c:catAx>
        <c:axId val="635257768"/>
        <c:scaling>
          <c:orientation val="minMax"/>
        </c:scaling>
        <c:delete val="0"/>
        <c:axPos val="b"/>
        <c:numFmt formatCode="General" sourceLinked="1"/>
        <c:majorTickMark val="none"/>
        <c:minorTickMark val="none"/>
        <c:tickLblPos val="nextTo"/>
        <c:spPr>
          <a:noFill/>
          <a:ln w="9525" cap="flat" cmpd="sng" algn="ctr">
            <a:solidFill>
              <a:srgbClr val="BFBFBF"/>
            </a:solidFill>
            <a:round/>
          </a:ln>
          <a:effectLst/>
        </c:spPr>
        <c:txPr>
          <a:bodyPr rot="-60000000" spcFirstLastPara="1" vertOverflow="ellipsis" vert="horz" wrap="square" anchor="ctr" anchorCtr="1"/>
          <a:lstStyle/>
          <a:p>
            <a:pPr>
              <a:defRPr sz="800" b="0" i="0" u="none" strike="noStrike" kern="1200" baseline="0">
                <a:solidFill>
                  <a:srgbClr val="003361"/>
                </a:solidFill>
                <a:latin typeface="+mn-lt"/>
                <a:ea typeface="+mn-ea"/>
                <a:cs typeface="+mn-cs"/>
              </a:defRPr>
            </a:pPr>
            <a:endParaRPr lang="da-DK"/>
          </a:p>
        </c:txPr>
        <c:crossAx val="635256784"/>
        <c:crosses val="autoZero"/>
        <c:auto val="1"/>
        <c:lblAlgn val="ctr"/>
        <c:lblOffset val="100"/>
        <c:noMultiLvlLbl val="0"/>
      </c:catAx>
      <c:valAx>
        <c:axId val="635256784"/>
        <c:scaling>
          <c:orientation val="minMax"/>
          <c:max val="5000"/>
          <c:min val="0"/>
        </c:scaling>
        <c:delete val="0"/>
        <c:axPos val="l"/>
        <c:majorGridlines>
          <c:spPr>
            <a:ln w="12700" cap="rnd" cmpd="sng" algn="ctr">
              <a:solidFill>
                <a:schemeClr val="tx1">
                  <a:lumMod val="15000"/>
                  <a:lumOff val="85000"/>
                </a:schemeClr>
              </a:solidFill>
              <a:prstDash val="sysDot"/>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2559"/>
                </a:solidFill>
                <a:latin typeface="+mn-lt"/>
                <a:ea typeface="+mn-ea"/>
                <a:cs typeface="+mn-cs"/>
              </a:defRPr>
            </a:pPr>
            <a:endParaRPr lang="da-DK"/>
          </a:p>
        </c:txPr>
        <c:crossAx val="635257768"/>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EBIT</c:v>
                </c:pt>
              </c:strCache>
            </c:strRef>
          </c:tx>
          <c:spPr>
            <a:solidFill>
              <a:srgbClr val="BFBFBF"/>
            </a:solidFill>
            <a:ln>
              <a:noFill/>
            </a:ln>
            <a:effectLst/>
          </c:spPr>
          <c:invertIfNegative val="0"/>
          <c:dPt>
            <c:idx val="3"/>
            <c:invertIfNegative val="0"/>
            <c:bubble3D val="0"/>
            <c:spPr>
              <a:solidFill>
                <a:srgbClr val="BFBFBF"/>
              </a:solidFill>
              <a:ln>
                <a:noFill/>
              </a:ln>
              <a:effectLst/>
            </c:spPr>
            <c:extLst>
              <c:ext xmlns:c16="http://schemas.microsoft.com/office/drawing/2014/chart" uri="{C3380CC4-5D6E-409C-BE32-E72D297353CC}">
                <c16:uniqueId val="{00000001-C75F-4452-9D8C-DC38D6725546}"/>
              </c:ext>
            </c:extLst>
          </c:dPt>
          <c:dPt>
            <c:idx val="4"/>
            <c:invertIfNegative val="0"/>
            <c:bubble3D val="0"/>
            <c:spPr>
              <a:solidFill>
                <a:srgbClr val="BFBFBF"/>
              </a:solidFill>
              <a:ln>
                <a:solidFill>
                  <a:schemeClr val="bg2">
                    <a:lumMod val="50000"/>
                  </a:schemeClr>
                </a:solidFill>
                <a:prstDash val="dash"/>
              </a:ln>
              <a:effectLst/>
            </c:spPr>
            <c:extLst>
              <c:ext xmlns:c16="http://schemas.microsoft.com/office/drawing/2014/chart" uri="{C3380CC4-5D6E-409C-BE32-E72D297353CC}">
                <c16:uniqueId val="{00000003-C75F-4452-9D8C-DC38D6725546}"/>
              </c:ext>
            </c:extLst>
          </c:dPt>
          <c:cat>
            <c:strRef>
              <c:f>Sheet1!$A$2:$A$6</c:f>
              <c:strCache>
                <c:ptCount val="5"/>
                <c:pt idx="0">
                  <c:v>2019</c:v>
                </c:pt>
                <c:pt idx="1">
                  <c:v>2020</c:v>
                </c:pt>
                <c:pt idx="2">
                  <c:v>2021</c:v>
                </c:pt>
                <c:pt idx="3">
                  <c:v>2022</c:v>
                </c:pt>
                <c:pt idx="4">
                  <c:v>2023E</c:v>
                </c:pt>
              </c:strCache>
            </c:strRef>
          </c:cat>
          <c:val>
            <c:numRef>
              <c:f>Sheet1!$B$2:$B$6</c:f>
              <c:numCache>
                <c:formatCode>General</c:formatCode>
                <c:ptCount val="5"/>
                <c:pt idx="0">
                  <c:v>-14</c:v>
                </c:pt>
                <c:pt idx="1">
                  <c:v>150</c:v>
                </c:pt>
                <c:pt idx="2">
                  <c:v>292</c:v>
                </c:pt>
                <c:pt idx="3">
                  <c:v>470</c:v>
                </c:pt>
                <c:pt idx="4">
                  <c:v>660</c:v>
                </c:pt>
              </c:numCache>
            </c:numRef>
          </c:val>
          <c:extLst>
            <c:ext xmlns:c16="http://schemas.microsoft.com/office/drawing/2014/chart" uri="{C3380CC4-5D6E-409C-BE32-E72D297353CC}">
              <c16:uniqueId val="{00000004-C75F-4452-9D8C-DC38D6725546}"/>
            </c:ext>
          </c:extLst>
        </c:ser>
        <c:dLbls>
          <c:showLegendKey val="0"/>
          <c:showVal val="0"/>
          <c:showCatName val="0"/>
          <c:showSerName val="0"/>
          <c:showPercent val="0"/>
          <c:showBubbleSize val="0"/>
        </c:dLbls>
        <c:gapWidth val="175"/>
        <c:axId val="635257768"/>
        <c:axId val="635256784"/>
      </c:barChart>
      <c:lineChart>
        <c:grouping val="standard"/>
        <c:varyColors val="0"/>
        <c:ser>
          <c:idx val="1"/>
          <c:order val="1"/>
          <c:tx>
            <c:strRef>
              <c:f>Sheet1!$C$1</c:f>
              <c:strCache>
                <c:ptCount val="1"/>
                <c:pt idx="0">
                  <c:v>Margin</c:v>
                </c:pt>
              </c:strCache>
            </c:strRef>
          </c:tx>
          <c:spPr>
            <a:ln w="25400" cap="rnd">
              <a:solidFill>
                <a:srgbClr val="FF3317"/>
              </a:solidFill>
              <a:round/>
            </a:ln>
            <a:effectLst/>
          </c:spPr>
          <c:marker>
            <c:symbol val="none"/>
          </c:marker>
          <c:dPt>
            <c:idx val="4"/>
            <c:marker>
              <c:symbol val="none"/>
            </c:marker>
            <c:bubble3D val="0"/>
            <c:spPr>
              <a:ln w="25400" cap="rnd">
                <a:solidFill>
                  <a:srgbClr val="FF3317"/>
                </a:solidFill>
                <a:prstDash val="sysDash"/>
                <a:round/>
              </a:ln>
              <a:effectLst/>
            </c:spPr>
            <c:extLst>
              <c:ext xmlns:c16="http://schemas.microsoft.com/office/drawing/2014/chart" uri="{C3380CC4-5D6E-409C-BE32-E72D297353CC}">
                <c16:uniqueId val="{00000008-C75F-4452-9D8C-DC38D6725546}"/>
              </c:ext>
            </c:extLst>
          </c:dPt>
          <c:cat>
            <c:strRef>
              <c:f>Sheet1!$A$2:$A$6</c:f>
              <c:strCache>
                <c:ptCount val="5"/>
                <c:pt idx="0">
                  <c:v>2019</c:v>
                </c:pt>
                <c:pt idx="1">
                  <c:v>2020</c:v>
                </c:pt>
                <c:pt idx="2">
                  <c:v>2021</c:v>
                </c:pt>
                <c:pt idx="3">
                  <c:v>2022</c:v>
                </c:pt>
                <c:pt idx="4">
                  <c:v>2023E</c:v>
                </c:pt>
              </c:strCache>
            </c:strRef>
          </c:cat>
          <c:val>
            <c:numRef>
              <c:f>Sheet1!$C$2:$C$6</c:f>
              <c:numCache>
                <c:formatCode>0</c:formatCode>
                <c:ptCount val="5"/>
                <c:pt idx="0">
                  <c:v>-0.4</c:v>
                </c:pt>
                <c:pt idx="1">
                  <c:v>4</c:v>
                </c:pt>
                <c:pt idx="2">
                  <c:v>7</c:v>
                </c:pt>
                <c:pt idx="3">
                  <c:v>10</c:v>
                </c:pt>
                <c:pt idx="4">
                  <c:v>13</c:v>
                </c:pt>
              </c:numCache>
            </c:numRef>
          </c:val>
          <c:smooth val="0"/>
          <c:extLst>
            <c:ext xmlns:c16="http://schemas.microsoft.com/office/drawing/2014/chart" uri="{C3380CC4-5D6E-409C-BE32-E72D297353CC}">
              <c16:uniqueId val="{00000005-C75F-4452-9D8C-DC38D6725546}"/>
            </c:ext>
          </c:extLst>
        </c:ser>
        <c:ser>
          <c:idx val="2"/>
          <c:order val="2"/>
          <c:tx>
            <c:strRef>
              <c:f>Sheet1!$D$1</c:f>
              <c:strCache>
                <c:ptCount val="1"/>
                <c:pt idx="0">
                  <c:v>Kolonne1</c:v>
                </c:pt>
              </c:strCache>
            </c:strRef>
          </c:tx>
          <c:spPr>
            <a:ln w="28575" cap="rnd">
              <a:solidFill>
                <a:srgbClr val="FF3317"/>
              </a:solidFill>
              <a:round/>
            </a:ln>
            <a:effectLst/>
          </c:spPr>
          <c:marker>
            <c:symbol val="none"/>
          </c:marker>
          <c:dPt>
            <c:idx val="4"/>
            <c:marker>
              <c:symbol val="none"/>
            </c:marker>
            <c:bubble3D val="0"/>
            <c:spPr>
              <a:ln w="25400" cap="rnd">
                <a:solidFill>
                  <a:srgbClr val="FF3317"/>
                </a:solidFill>
                <a:prstDash val="sysDash"/>
                <a:round/>
              </a:ln>
              <a:effectLst/>
            </c:spPr>
            <c:extLst>
              <c:ext xmlns:c16="http://schemas.microsoft.com/office/drawing/2014/chart" uri="{C3380CC4-5D6E-409C-BE32-E72D297353CC}">
                <c16:uniqueId val="{00000007-C75F-4452-9D8C-DC38D6725546}"/>
              </c:ext>
            </c:extLst>
          </c:dPt>
          <c:cat>
            <c:strRef>
              <c:f>Sheet1!$A$2:$A$6</c:f>
              <c:strCache>
                <c:ptCount val="5"/>
                <c:pt idx="0">
                  <c:v>2019</c:v>
                </c:pt>
                <c:pt idx="1">
                  <c:v>2020</c:v>
                </c:pt>
                <c:pt idx="2">
                  <c:v>2021</c:v>
                </c:pt>
                <c:pt idx="3">
                  <c:v>2022</c:v>
                </c:pt>
                <c:pt idx="4">
                  <c:v>2023E</c:v>
                </c:pt>
              </c:strCache>
            </c:strRef>
          </c:cat>
          <c:val>
            <c:numRef>
              <c:f>Sheet1!$D$2:$D$6</c:f>
              <c:numCache>
                <c:formatCode>0</c:formatCode>
                <c:ptCount val="5"/>
                <c:pt idx="0">
                  <c:v>-0.4</c:v>
                </c:pt>
                <c:pt idx="1">
                  <c:v>4</c:v>
                </c:pt>
                <c:pt idx="2">
                  <c:v>7</c:v>
                </c:pt>
                <c:pt idx="3">
                  <c:v>10</c:v>
                </c:pt>
                <c:pt idx="4" formatCode="General">
                  <c:v>15</c:v>
                </c:pt>
              </c:numCache>
            </c:numRef>
          </c:val>
          <c:smooth val="0"/>
          <c:extLst>
            <c:ext xmlns:c16="http://schemas.microsoft.com/office/drawing/2014/chart" uri="{C3380CC4-5D6E-409C-BE32-E72D297353CC}">
              <c16:uniqueId val="{00000006-C75F-4452-9D8C-DC38D6725546}"/>
            </c:ext>
          </c:extLst>
        </c:ser>
        <c:dLbls>
          <c:showLegendKey val="0"/>
          <c:showVal val="0"/>
          <c:showCatName val="0"/>
          <c:showSerName val="0"/>
          <c:showPercent val="0"/>
          <c:showBubbleSize val="0"/>
        </c:dLbls>
        <c:marker val="1"/>
        <c:smooth val="0"/>
        <c:axId val="67938639"/>
        <c:axId val="67936975"/>
      </c:lineChart>
      <c:catAx>
        <c:axId val="635257768"/>
        <c:scaling>
          <c:orientation val="minMax"/>
        </c:scaling>
        <c:delete val="0"/>
        <c:axPos val="b"/>
        <c:numFmt formatCode="General" sourceLinked="1"/>
        <c:majorTickMark val="none"/>
        <c:minorTickMark val="none"/>
        <c:tickLblPos val="nextTo"/>
        <c:spPr>
          <a:noFill/>
          <a:ln w="9525" cap="flat" cmpd="sng" algn="ctr">
            <a:solidFill>
              <a:srgbClr val="BFBFBF"/>
            </a:solidFill>
            <a:round/>
          </a:ln>
          <a:effectLst/>
        </c:spPr>
        <c:txPr>
          <a:bodyPr rot="-60000000" spcFirstLastPara="1" vertOverflow="ellipsis" vert="horz" wrap="square" anchor="ctr" anchorCtr="1"/>
          <a:lstStyle/>
          <a:p>
            <a:pPr>
              <a:defRPr sz="800" b="0" i="0" u="none" strike="noStrike" kern="1200" baseline="0">
                <a:solidFill>
                  <a:srgbClr val="003361"/>
                </a:solidFill>
                <a:latin typeface="+mn-lt"/>
                <a:ea typeface="+mn-ea"/>
                <a:cs typeface="+mn-cs"/>
              </a:defRPr>
            </a:pPr>
            <a:endParaRPr lang="da-DK"/>
          </a:p>
        </c:txPr>
        <c:crossAx val="635256784"/>
        <c:crosses val="autoZero"/>
        <c:auto val="1"/>
        <c:lblAlgn val="ctr"/>
        <c:lblOffset val="100"/>
        <c:noMultiLvlLbl val="0"/>
      </c:catAx>
      <c:valAx>
        <c:axId val="635256784"/>
        <c:scaling>
          <c:orientation val="minMax"/>
          <c:max val="700"/>
          <c:min val="-50"/>
        </c:scaling>
        <c:delete val="0"/>
        <c:axPos val="l"/>
        <c:majorGridlines>
          <c:spPr>
            <a:ln w="12700" cap="rnd" cmpd="sng" algn="ctr">
              <a:solidFill>
                <a:schemeClr val="tx1">
                  <a:lumMod val="15000"/>
                  <a:lumOff val="85000"/>
                </a:schemeClr>
              </a:solidFill>
              <a:prstDash val="sysDot"/>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2559"/>
                </a:solidFill>
                <a:latin typeface="+mn-lt"/>
                <a:ea typeface="+mn-ea"/>
                <a:cs typeface="+mn-cs"/>
              </a:defRPr>
            </a:pPr>
            <a:endParaRPr lang="da-DK"/>
          </a:p>
        </c:txPr>
        <c:crossAx val="635257768"/>
        <c:crosses val="autoZero"/>
        <c:crossBetween val="between"/>
        <c:majorUnit val="150"/>
      </c:valAx>
      <c:valAx>
        <c:axId val="67936975"/>
        <c:scaling>
          <c:orientation val="minMax"/>
          <c:max val="20"/>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lgn="ctr">
              <a:defRPr lang="en-US" sz="800" b="0" i="0" u="none" strike="noStrike" kern="1200" baseline="0">
                <a:solidFill>
                  <a:schemeClr val="tx2"/>
                </a:solidFill>
                <a:latin typeface="+mn-lt"/>
                <a:ea typeface="+mn-ea"/>
                <a:cs typeface="+mn-cs"/>
              </a:defRPr>
            </a:pPr>
            <a:endParaRPr lang="da-DK"/>
          </a:p>
        </c:txPr>
        <c:crossAx val="67938639"/>
        <c:crosses val="max"/>
        <c:crossBetween val="between"/>
        <c:majorUnit val="4"/>
      </c:valAx>
      <c:catAx>
        <c:axId val="67938639"/>
        <c:scaling>
          <c:orientation val="minMax"/>
        </c:scaling>
        <c:delete val="1"/>
        <c:axPos val="b"/>
        <c:numFmt formatCode="General" sourceLinked="1"/>
        <c:majorTickMark val="out"/>
        <c:minorTickMark val="none"/>
        <c:tickLblPos val="nextTo"/>
        <c:crossAx val="67936975"/>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5487-4098-8BE1-D6B47DCFAA17}"/>
              </c:ext>
            </c:extLst>
          </c:dPt>
          <c:dPt>
            <c:idx val="3"/>
            <c:invertIfNegative val="0"/>
            <c:bubble3D val="0"/>
            <c:spPr>
              <a:solidFill>
                <a:srgbClr val="BFBFBF"/>
              </a:solidFill>
              <a:ln>
                <a:noFill/>
              </a:ln>
              <a:effectLst/>
            </c:spPr>
            <c:extLst>
              <c:ext xmlns:c16="http://schemas.microsoft.com/office/drawing/2014/chart" uri="{C3380CC4-5D6E-409C-BE32-E72D297353CC}">
                <c16:uniqueId val="{00000003-5487-4098-8BE1-D6B47DCFAA17}"/>
              </c:ext>
            </c:extLst>
          </c:dPt>
          <c:dPt>
            <c:idx val="4"/>
            <c:invertIfNegative val="0"/>
            <c:bubble3D val="0"/>
            <c:spPr>
              <a:solidFill>
                <a:srgbClr val="002559"/>
              </a:solidFill>
              <a:ln>
                <a:noFill/>
              </a:ln>
              <a:effectLst/>
            </c:spPr>
            <c:extLst>
              <c:ext xmlns:c16="http://schemas.microsoft.com/office/drawing/2014/chart" uri="{C3380CC4-5D6E-409C-BE32-E72D297353CC}">
                <c16:uniqueId val="{00000005-5487-4098-8BE1-D6B47DCFAA17}"/>
              </c:ext>
            </c:extLst>
          </c:dPt>
          <c:cat>
            <c:strRef>
              <c:f>Sheet1!$A$2:$A$3</c:f>
              <c:strCache>
                <c:ptCount val="2"/>
                <c:pt idx="0">
                  <c:v>H1-22</c:v>
                </c:pt>
                <c:pt idx="1">
                  <c:v>H1-23</c:v>
                </c:pt>
              </c:strCache>
            </c:strRef>
          </c:cat>
          <c:val>
            <c:numRef>
              <c:f>Sheet1!$B$2:$B$3</c:f>
              <c:numCache>
                <c:formatCode>General</c:formatCode>
                <c:ptCount val="2"/>
                <c:pt idx="0">
                  <c:v>293</c:v>
                </c:pt>
                <c:pt idx="1">
                  <c:v>370</c:v>
                </c:pt>
              </c:numCache>
            </c:numRef>
          </c:val>
          <c:extLst>
            <c:ext xmlns:c16="http://schemas.microsoft.com/office/drawing/2014/chart" uri="{C3380CC4-5D6E-409C-BE32-E72D297353CC}">
              <c16:uniqueId val="{00000006-5487-4098-8BE1-D6B47DCFAA17}"/>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6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5-BD08-4E9E-B599-5E1F72747829}"/>
              </c:ext>
            </c:extLst>
          </c:dPt>
          <c:dPt>
            <c:idx val="3"/>
            <c:invertIfNegative val="0"/>
            <c:bubble3D val="0"/>
            <c:spPr>
              <a:solidFill>
                <a:srgbClr val="BFBFBF"/>
              </a:solidFill>
              <a:ln>
                <a:noFill/>
              </a:ln>
              <a:effectLst/>
            </c:spPr>
            <c:extLst>
              <c:ext xmlns:c16="http://schemas.microsoft.com/office/drawing/2014/chart" uri="{C3380CC4-5D6E-409C-BE32-E72D297353CC}">
                <c16:uniqueId val="{00000001-BD08-4E9E-B599-5E1F72747829}"/>
              </c:ext>
            </c:extLst>
          </c:dPt>
          <c:dPt>
            <c:idx val="4"/>
            <c:invertIfNegative val="0"/>
            <c:bubble3D val="0"/>
            <c:spPr>
              <a:solidFill>
                <a:srgbClr val="002559"/>
              </a:solidFill>
              <a:ln>
                <a:noFill/>
              </a:ln>
              <a:effectLst/>
            </c:spPr>
            <c:extLst>
              <c:ext xmlns:c16="http://schemas.microsoft.com/office/drawing/2014/chart" uri="{C3380CC4-5D6E-409C-BE32-E72D297353CC}">
                <c16:uniqueId val="{00000003-BD08-4E9E-B599-5E1F72747829}"/>
              </c:ext>
            </c:extLst>
          </c:dPt>
          <c:cat>
            <c:strRef>
              <c:f>Sheet1!$A$2:$A$3</c:f>
              <c:strCache>
                <c:ptCount val="2"/>
                <c:pt idx="0">
                  <c:v>H1-22</c:v>
                </c:pt>
                <c:pt idx="1">
                  <c:v>H1-23</c:v>
                </c:pt>
              </c:strCache>
            </c:strRef>
          </c:cat>
          <c:val>
            <c:numRef>
              <c:f>Sheet1!$B$2:$B$3</c:f>
              <c:numCache>
                <c:formatCode>General</c:formatCode>
                <c:ptCount val="2"/>
                <c:pt idx="0">
                  <c:v>1504</c:v>
                </c:pt>
                <c:pt idx="1">
                  <c:v>1558</c:v>
                </c:pt>
              </c:numCache>
            </c:numRef>
          </c:val>
          <c:extLst>
            <c:ext xmlns:c16="http://schemas.microsoft.com/office/drawing/2014/chart" uri="{C3380CC4-5D6E-409C-BE32-E72D297353CC}">
              <c16:uniqueId val="{00000004-BD08-4E9E-B599-5E1F72747829}"/>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17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3C71-4075-850B-E95B5512F3DB}"/>
              </c:ext>
            </c:extLst>
          </c:dPt>
          <c:dPt>
            <c:idx val="3"/>
            <c:invertIfNegative val="0"/>
            <c:bubble3D val="0"/>
            <c:spPr>
              <a:solidFill>
                <a:srgbClr val="BFBFBF"/>
              </a:solidFill>
              <a:ln>
                <a:noFill/>
              </a:ln>
              <a:effectLst/>
            </c:spPr>
            <c:extLst>
              <c:ext xmlns:c16="http://schemas.microsoft.com/office/drawing/2014/chart" uri="{C3380CC4-5D6E-409C-BE32-E72D297353CC}">
                <c16:uniqueId val="{00000003-3C71-4075-850B-E95B5512F3DB}"/>
              </c:ext>
            </c:extLst>
          </c:dPt>
          <c:dPt>
            <c:idx val="4"/>
            <c:invertIfNegative val="0"/>
            <c:bubble3D val="0"/>
            <c:spPr>
              <a:solidFill>
                <a:srgbClr val="002559"/>
              </a:solidFill>
              <a:ln>
                <a:noFill/>
              </a:ln>
              <a:effectLst/>
            </c:spPr>
            <c:extLst>
              <c:ext xmlns:c16="http://schemas.microsoft.com/office/drawing/2014/chart" uri="{C3380CC4-5D6E-409C-BE32-E72D297353CC}">
                <c16:uniqueId val="{00000005-3C71-4075-850B-E95B5512F3DB}"/>
              </c:ext>
            </c:extLst>
          </c:dPt>
          <c:cat>
            <c:strRef>
              <c:f>Sheet1!$A$2:$A$3</c:f>
              <c:strCache>
                <c:ptCount val="2"/>
                <c:pt idx="0">
                  <c:v>H1-22</c:v>
                </c:pt>
                <c:pt idx="1">
                  <c:v>H1-23</c:v>
                </c:pt>
              </c:strCache>
            </c:strRef>
          </c:cat>
          <c:val>
            <c:numRef>
              <c:f>Sheet1!$B$2:$B$3</c:f>
              <c:numCache>
                <c:formatCode>General</c:formatCode>
                <c:ptCount val="2"/>
                <c:pt idx="0">
                  <c:v>403</c:v>
                </c:pt>
                <c:pt idx="1">
                  <c:v>441</c:v>
                </c:pt>
              </c:numCache>
            </c:numRef>
          </c:val>
          <c:extLst>
            <c:ext xmlns:c16="http://schemas.microsoft.com/office/drawing/2014/chart" uri="{C3380CC4-5D6E-409C-BE32-E72D297353CC}">
              <c16:uniqueId val="{00000006-3C71-4075-850B-E95B5512F3DB}"/>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6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44448563368253"/>
          <c:y val="9.3207203926078244E-2"/>
          <c:w val="0.59711134288784007"/>
          <c:h val="0.8718400946016428"/>
        </c:manualLayout>
      </c:layout>
      <c:doughnutChart>
        <c:varyColors val="1"/>
        <c:ser>
          <c:idx val="0"/>
          <c:order val="0"/>
          <c:tx>
            <c:strRef>
              <c:f>'Ark1'!$B$1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5638-4C5E-A439-65BC6B44F45A}"/>
              </c:ext>
            </c:extLst>
          </c:dPt>
          <c:dPt>
            <c:idx val="1"/>
            <c:bubble3D val="0"/>
            <c:spPr>
              <a:solidFill>
                <a:srgbClr val="FF3317"/>
              </a:solidFill>
              <a:ln w="19050">
                <a:solidFill>
                  <a:schemeClr val="lt1"/>
                </a:solidFill>
              </a:ln>
              <a:effectLst/>
            </c:spPr>
            <c:extLst>
              <c:ext xmlns:c16="http://schemas.microsoft.com/office/drawing/2014/chart" uri="{C3380CC4-5D6E-409C-BE32-E72D297353CC}">
                <c16:uniqueId val="{00000003-5638-4C5E-A439-65BC6B44F45A}"/>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5638-4C5E-A439-65BC6B44F45A}"/>
              </c:ext>
            </c:extLst>
          </c:dPt>
          <c:cat>
            <c:strRef>
              <c:f>'Ark1'!$A$2:$A$4</c:f>
              <c:strCache>
                <c:ptCount val="3"/>
                <c:pt idx="0">
                  <c:v>Europe</c:v>
                </c:pt>
                <c:pt idx="1">
                  <c:v>North America</c:v>
                </c:pt>
                <c:pt idx="2">
                  <c:v>International markets</c:v>
                </c:pt>
              </c:strCache>
            </c:strRef>
          </c:cat>
          <c:val>
            <c:numRef>
              <c:f>'Ark1'!$B$2:$B$4</c:f>
              <c:numCache>
                <c:formatCode>0%</c:formatCode>
                <c:ptCount val="3"/>
                <c:pt idx="0">
                  <c:v>0.64</c:v>
                </c:pt>
                <c:pt idx="1">
                  <c:v>0.2</c:v>
                </c:pt>
                <c:pt idx="2">
                  <c:v>0.16</c:v>
                </c:pt>
              </c:numCache>
            </c:numRef>
          </c:val>
          <c:extLst>
            <c:ext xmlns:c16="http://schemas.microsoft.com/office/drawing/2014/chart" uri="{C3380CC4-5D6E-409C-BE32-E72D297353CC}">
              <c16:uniqueId val="{00000006-5638-4C5E-A439-65BC6B44F45A}"/>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44448563368253"/>
          <c:y val="9.3207203926078244E-2"/>
          <c:w val="0.59711134288784007"/>
          <c:h val="0.8718400946016428"/>
        </c:manualLayout>
      </c:layout>
      <c:doughnutChart>
        <c:varyColors val="1"/>
        <c:ser>
          <c:idx val="0"/>
          <c:order val="0"/>
          <c:tx>
            <c:strRef>
              <c:f>'Ark1'!$B$1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40EC-4A17-9FEE-9C4A931D322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40EC-4A17-9FEE-9C4A931D322C}"/>
              </c:ext>
            </c:extLst>
          </c:dPt>
          <c:dPt>
            <c:idx val="2"/>
            <c:bubble3D val="0"/>
            <c:spPr>
              <a:solidFill>
                <a:srgbClr val="FF3317"/>
              </a:solidFill>
              <a:ln w="19050">
                <a:solidFill>
                  <a:schemeClr val="lt1"/>
                </a:solidFill>
              </a:ln>
              <a:effectLst/>
            </c:spPr>
            <c:extLst>
              <c:ext xmlns:c16="http://schemas.microsoft.com/office/drawing/2014/chart" uri="{C3380CC4-5D6E-409C-BE32-E72D297353CC}">
                <c16:uniqueId val="{00000005-40EC-4A17-9FEE-9C4A931D322C}"/>
              </c:ext>
            </c:extLst>
          </c:dPt>
          <c:cat>
            <c:strRef>
              <c:f>'Ark1'!$A$2:$A$4</c:f>
              <c:strCache>
                <c:ptCount val="3"/>
                <c:pt idx="0">
                  <c:v>Europe</c:v>
                </c:pt>
                <c:pt idx="1">
                  <c:v>North America</c:v>
                </c:pt>
                <c:pt idx="2">
                  <c:v>International markets</c:v>
                </c:pt>
              </c:strCache>
            </c:strRef>
          </c:cat>
          <c:val>
            <c:numRef>
              <c:f>'Ark1'!$B$2:$B$4</c:f>
              <c:numCache>
                <c:formatCode>0%</c:formatCode>
                <c:ptCount val="3"/>
                <c:pt idx="0">
                  <c:v>0.64</c:v>
                </c:pt>
                <c:pt idx="1">
                  <c:v>0.2</c:v>
                </c:pt>
                <c:pt idx="2">
                  <c:v>0.16</c:v>
                </c:pt>
              </c:numCache>
            </c:numRef>
          </c:val>
          <c:extLst>
            <c:ext xmlns:c16="http://schemas.microsoft.com/office/drawing/2014/chart" uri="{C3380CC4-5D6E-409C-BE32-E72D297353CC}">
              <c16:uniqueId val="{00000006-40EC-4A17-9FEE-9C4A931D322C}"/>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44448563368253"/>
          <c:y val="9.3207203926078244E-2"/>
          <c:w val="0.59711134288784007"/>
          <c:h val="0.8718400946016428"/>
        </c:manualLayout>
      </c:layout>
      <c:doughnutChart>
        <c:varyColors val="1"/>
        <c:ser>
          <c:idx val="0"/>
          <c:order val="0"/>
          <c:tx>
            <c:strRef>
              <c:f>'Ark1'!$B$1</c:f>
              <c:strCache>
                <c:ptCount val="1"/>
                <c:pt idx="0">
                  <c:v>Sales</c:v>
                </c:pt>
              </c:strCache>
            </c:strRef>
          </c:tx>
          <c:dPt>
            <c:idx val="0"/>
            <c:bubble3D val="0"/>
            <c:spPr>
              <a:solidFill>
                <a:srgbClr val="FF3317"/>
              </a:solidFill>
              <a:ln w="19050">
                <a:solidFill>
                  <a:schemeClr val="lt1"/>
                </a:solidFill>
              </a:ln>
              <a:effectLst/>
            </c:spPr>
            <c:extLst>
              <c:ext xmlns:c16="http://schemas.microsoft.com/office/drawing/2014/chart" uri="{C3380CC4-5D6E-409C-BE32-E72D297353CC}">
                <c16:uniqueId val="{00000001-0E95-4A3D-95CC-DE64F3CE36C0}"/>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0E95-4A3D-95CC-DE64F3CE36C0}"/>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0E95-4A3D-95CC-DE64F3CE36C0}"/>
              </c:ext>
            </c:extLst>
          </c:dPt>
          <c:cat>
            <c:strRef>
              <c:f>'Ark1'!$A$2:$A$4</c:f>
              <c:strCache>
                <c:ptCount val="3"/>
                <c:pt idx="0">
                  <c:v>Europe</c:v>
                </c:pt>
                <c:pt idx="1">
                  <c:v>North America</c:v>
                </c:pt>
                <c:pt idx="2">
                  <c:v>International markets</c:v>
                </c:pt>
              </c:strCache>
            </c:strRef>
          </c:cat>
          <c:val>
            <c:numRef>
              <c:f>'Ark1'!$B$2:$B$4</c:f>
              <c:numCache>
                <c:formatCode>0%</c:formatCode>
                <c:ptCount val="3"/>
                <c:pt idx="0">
                  <c:v>0.64</c:v>
                </c:pt>
                <c:pt idx="1">
                  <c:v>0.2</c:v>
                </c:pt>
                <c:pt idx="2">
                  <c:v>0.15</c:v>
                </c:pt>
              </c:numCache>
            </c:numRef>
          </c:val>
          <c:extLst>
            <c:ext xmlns:c16="http://schemas.microsoft.com/office/drawing/2014/chart" uri="{C3380CC4-5D6E-409C-BE32-E72D297353CC}">
              <c16:uniqueId val="{00000006-0E95-4A3D-95CC-DE64F3CE36C0}"/>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FBFBF"/>
            </a:solidFill>
            <a:ln>
              <a:noFill/>
            </a:ln>
            <a:effectLst/>
          </c:spPr>
          <c:invertIfNegative val="0"/>
          <c:dPt>
            <c:idx val="1"/>
            <c:invertIfNegative val="0"/>
            <c:bubble3D val="0"/>
            <c:spPr>
              <a:solidFill>
                <a:srgbClr val="003361"/>
              </a:solidFill>
              <a:ln>
                <a:noFill/>
              </a:ln>
              <a:effectLst/>
            </c:spPr>
            <c:extLst>
              <c:ext xmlns:c16="http://schemas.microsoft.com/office/drawing/2014/chart" uri="{C3380CC4-5D6E-409C-BE32-E72D297353CC}">
                <c16:uniqueId val="{00000001-8B97-4B85-917C-2538C1EAFAFA}"/>
              </c:ext>
            </c:extLst>
          </c:dPt>
          <c:dPt>
            <c:idx val="3"/>
            <c:invertIfNegative val="0"/>
            <c:bubble3D val="0"/>
            <c:spPr>
              <a:solidFill>
                <a:srgbClr val="BFBFBF"/>
              </a:solidFill>
              <a:ln>
                <a:noFill/>
              </a:ln>
              <a:effectLst/>
            </c:spPr>
            <c:extLst>
              <c:ext xmlns:c16="http://schemas.microsoft.com/office/drawing/2014/chart" uri="{C3380CC4-5D6E-409C-BE32-E72D297353CC}">
                <c16:uniqueId val="{00000003-8B97-4B85-917C-2538C1EAFAFA}"/>
              </c:ext>
            </c:extLst>
          </c:dPt>
          <c:dPt>
            <c:idx val="4"/>
            <c:invertIfNegative val="0"/>
            <c:bubble3D val="0"/>
            <c:spPr>
              <a:solidFill>
                <a:srgbClr val="002559"/>
              </a:solidFill>
              <a:ln>
                <a:noFill/>
              </a:ln>
              <a:effectLst/>
            </c:spPr>
            <c:extLst>
              <c:ext xmlns:c16="http://schemas.microsoft.com/office/drawing/2014/chart" uri="{C3380CC4-5D6E-409C-BE32-E72D297353CC}">
                <c16:uniqueId val="{00000005-8B97-4B85-917C-2538C1EAFAFA}"/>
              </c:ext>
            </c:extLst>
          </c:dPt>
          <c:cat>
            <c:strRef>
              <c:f>Sheet1!$A$2:$A$3</c:f>
              <c:strCache>
                <c:ptCount val="2"/>
                <c:pt idx="0">
                  <c:v>Q1-22</c:v>
                </c:pt>
                <c:pt idx="1">
                  <c:v>Q1-23</c:v>
                </c:pt>
              </c:strCache>
            </c:strRef>
          </c:cat>
          <c:val>
            <c:numRef>
              <c:f>Sheet1!$B$2:$B$3</c:f>
              <c:numCache>
                <c:formatCode>General</c:formatCode>
                <c:ptCount val="2"/>
                <c:pt idx="0">
                  <c:v>115</c:v>
                </c:pt>
                <c:pt idx="1">
                  <c:v>182</c:v>
                </c:pt>
              </c:numCache>
            </c:numRef>
          </c:val>
          <c:extLst>
            <c:ext xmlns:c16="http://schemas.microsoft.com/office/drawing/2014/chart" uri="{C3380CC4-5D6E-409C-BE32-E72D297353CC}">
              <c16:uniqueId val="{00000006-8B97-4B85-917C-2538C1EAFAFA}"/>
            </c:ext>
          </c:extLst>
        </c:ser>
        <c:dLbls>
          <c:showLegendKey val="0"/>
          <c:showVal val="0"/>
          <c:showCatName val="0"/>
          <c:showSerName val="0"/>
          <c:showPercent val="0"/>
          <c:showBubbleSize val="0"/>
        </c:dLbls>
        <c:gapWidth val="0"/>
        <c:axId val="635257768"/>
        <c:axId val="635256784"/>
      </c:barChart>
      <c:catAx>
        <c:axId val="635257768"/>
        <c:scaling>
          <c:orientation val="minMax"/>
        </c:scaling>
        <c:delete val="1"/>
        <c:axPos val="l"/>
        <c:numFmt formatCode="General" sourceLinked="1"/>
        <c:majorTickMark val="out"/>
        <c:minorTickMark val="none"/>
        <c:tickLblPos val="nextTo"/>
        <c:crossAx val="635256784"/>
        <c:crosses val="autoZero"/>
        <c:auto val="1"/>
        <c:lblAlgn val="ctr"/>
        <c:lblOffset val="100"/>
        <c:noMultiLvlLbl val="0"/>
      </c:catAx>
      <c:valAx>
        <c:axId val="635256784"/>
        <c:scaling>
          <c:orientation val="minMax"/>
          <c:max val="600"/>
          <c:min val="0"/>
        </c:scaling>
        <c:delete val="1"/>
        <c:axPos val="b"/>
        <c:numFmt formatCode="#,##0" sourceLinked="0"/>
        <c:majorTickMark val="out"/>
        <c:minorTickMark val="none"/>
        <c:tickLblPos val="nextTo"/>
        <c:crossAx val="635257768"/>
        <c:crosses val="autoZero"/>
        <c:crossBetween val="between"/>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bg1"/>
          </a:solidFill>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10" y="5"/>
            <a:ext cx="2945659" cy="496332"/>
          </a:xfrm>
          <a:prstGeom prst="rect">
            <a:avLst/>
          </a:prstGeom>
          <a:noFill/>
          <a:ln w="9525">
            <a:noFill/>
            <a:miter lim="800000"/>
            <a:headEnd/>
            <a:tailEnd/>
          </a:ln>
          <a:effectLst/>
        </p:spPr>
        <p:txBody>
          <a:bodyPr vert="horz" wrap="square" lIns="91389" tIns="45696" rIns="91389" bIns="45696" numCol="1" anchor="t" anchorCtr="0" compatLnSpc="1">
            <a:prstTxWarp prst="textNoShape">
              <a:avLst/>
            </a:prstTxWarp>
          </a:bodyPr>
          <a:lstStyle>
            <a:lvl1pPr>
              <a:defRPr sz="1200"/>
            </a:lvl1pPr>
          </a:lstStyle>
          <a:p>
            <a:endParaRPr lang="en-US"/>
          </a:p>
        </p:txBody>
      </p:sp>
      <p:sp>
        <p:nvSpPr>
          <p:cNvPr id="181251" name="Rectangle 3"/>
          <p:cNvSpPr>
            <a:spLocks noGrp="1" noChangeArrowheads="1"/>
          </p:cNvSpPr>
          <p:nvPr>
            <p:ph type="dt" sz="quarter" idx="1"/>
          </p:nvPr>
        </p:nvSpPr>
        <p:spPr bwMode="auto">
          <a:xfrm>
            <a:off x="3850449" y="5"/>
            <a:ext cx="2945659" cy="496332"/>
          </a:xfrm>
          <a:prstGeom prst="rect">
            <a:avLst/>
          </a:prstGeom>
          <a:noFill/>
          <a:ln w="9525">
            <a:noFill/>
            <a:miter lim="800000"/>
            <a:headEnd/>
            <a:tailEnd/>
          </a:ln>
          <a:effectLst/>
        </p:spPr>
        <p:txBody>
          <a:bodyPr vert="horz" wrap="square" lIns="91389" tIns="45696" rIns="91389" bIns="45696" numCol="1" anchor="t" anchorCtr="0" compatLnSpc="1">
            <a:prstTxWarp prst="textNoShape">
              <a:avLst/>
            </a:prstTxWarp>
          </a:bodyPr>
          <a:lstStyle>
            <a:lvl1pPr algn="r">
              <a:defRPr sz="1200"/>
            </a:lvl1pPr>
          </a:lstStyle>
          <a:p>
            <a:endParaRPr lang="en-US"/>
          </a:p>
        </p:txBody>
      </p:sp>
      <p:sp>
        <p:nvSpPr>
          <p:cNvPr id="181252" name="Rectangle 4"/>
          <p:cNvSpPr>
            <a:spLocks noGrp="1" noChangeArrowheads="1"/>
          </p:cNvSpPr>
          <p:nvPr>
            <p:ph type="ftr" sz="quarter" idx="2"/>
          </p:nvPr>
        </p:nvSpPr>
        <p:spPr bwMode="auto">
          <a:xfrm>
            <a:off x="10" y="9428589"/>
            <a:ext cx="2945659" cy="496332"/>
          </a:xfrm>
          <a:prstGeom prst="rect">
            <a:avLst/>
          </a:prstGeom>
          <a:noFill/>
          <a:ln w="9525">
            <a:noFill/>
            <a:miter lim="800000"/>
            <a:headEnd/>
            <a:tailEnd/>
          </a:ln>
          <a:effectLst/>
        </p:spPr>
        <p:txBody>
          <a:bodyPr vert="horz" wrap="square" lIns="91389" tIns="45696" rIns="91389" bIns="45696" numCol="1" anchor="b" anchorCtr="0" compatLnSpc="1">
            <a:prstTxWarp prst="textNoShape">
              <a:avLst/>
            </a:prstTxWarp>
          </a:bodyPr>
          <a:lstStyle>
            <a:lvl1pPr>
              <a:defRPr sz="1200"/>
            </a:lvl1pPr>
          </a:lstStyle>
          <a:p>
            <a:endParaRPr lang="en-US"/>
          </a:p>
        </p:txBody>
      </p:sp>
      <p:sp>
        <p:nvSpPr>
          <p:cNvPr id="181253" name="Rectangle 5"/>
          <p:cNvSpPr>
            <a:spLocks noGrp="1" noChangeArrowheads="1"/>
          </p:cNvSpPr>
          <p:nvPr>
            <p:ph type="sldNum" sz="quarter" idx="3"/>
          </p:nvPr>
        </p:nvSpPr>
        <p:spPr bwMode="auto">
          <a:xfrm>
            <a:off x="3850449" y="9428589"/>
            <a:ext cx="2945659" cy="496332"/>
          </a:xfrm>
          <a:prstGeom prst="rect">
            <a:avLst/>
          </a:prstGeom>
          <a:noFill/>
          <a:ln w="9525">
            <a:noFill/>
            <a:miter lim="800000"/>
            <a:headEnd/>
            <a:tailEnd/>
          </a:ln>
          <a:effectLst/>
        </p:spPr>
        <p:txBody>
          <a:bodyPr vert="horz" wrap="square" lIns="91389" tIns="45696" rIns="91389" bIns="45696" numCol="1" anchor="b" anchorCtr="0" compatLnSpc="1">
            <a:prstTxWarp prst="textNoShape">
              <a:avLst/>
            </a:prstTxWarp>
          </a:bodyPr>
          <a:lstStyle>
            <a:lvl1pPr algn="r">
              <a:defRPr sz="1200"/>
            </a:lvl1pPr>
          </a:lstStyle>
          <a:p>
            <a:fld id="{F871E628-B6AC-4D36-A941-C08507DCAE2B}" type="slidenum">
              <a:rPr lang="en-US"/>
              <a:pPr/>
              <a:t>‹#›</a:t>
            </a:fld>
            <a:endParaRPr lang="en-US"/>
          </a:p>
        </p:txBody>
      </p:sp>
    </p:spTree>
    <p:extLst>
      <p:ext uri="{BB962C8B-B14F-4D97-AF65-F5344CB8AC3E}">
        <p14:creationId xmlns:p14="http://schemas.microsoft.com/office/powerpoint/2010/main" val="153030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0" y="5"/>
            <a:ext cx="2945659" cy="496332"/>
          </a:xfrm>
          <a:prstGeom prst="rect">
            <a:avLst/>
          </a:prstGeom>
          <a:noFill/>
          <a:ln w="9525">
            <a:noFill/>
            <a:miter lim="800000"/>
            <a:headEnd/>
            <a:tailEnd/>
          </a:ln>
          <a:effectLst/>
        </p:spPr>
        <p:txBody>
          <a:bodyPr vert="horz" wrap="square" lIns="91389" tIns="45696" rIns="91389" bIns="45696"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50449" y="5"/>
            <a:ext cx="2945659" cy="496332"/>
          </a:xfrm>
          <a:prstGeom prst="rect">
            <a:avLst/>
          </a:prstGeom>
          <a:noFill/>
          <a:ln w="9525">
            <a:noFill/>
            <a:miter lim="800000"/>
            <a:headEnd/>
            <a:tailEnd/>
          </a:ln>
          <a:effectLst/>
        </p:spPr>
        <p:txBody>
          <a:bodyPr vert="horz" wrap="square" lIns="91389" tIns="45696" rIns="91389" bIns="45696"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88900" y="744538"/>
            <a:ext cx="6619875" cy="3724275"/>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389" tIns="45696" rIns="91389" bIns="4569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10" y="9428589"/>
            <a:ext cx="2945659" cy="496332"/>
          </a:xfrm>
          <a:prstGeom prst="rect">
            <a:avLst/>
          </a:prstGeom>
          <a:noFill/>
          <a:ln w="9525">
            <a:noFill/>
            <a:miter lim="800000"/>
            <a:headEnd/>
            <a:tailEnd/>
          </a:ln>
          <a:effectLst/>
        </p:spPr>
        <p:txBody>
          <a:bodyPr vert="horz" wrap="square" lIns="91389" tIns="45696" rIns="91389" bIns="45696"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50449" y="9428589"/>
            <a:ext cx="2945659" cy="496332"/>
          </a:xfrm>
          <a:prstGeom prst="rect">
            <a:avLst/>
          </a:prstGeom>
          <a:noFill/>
          <a:ln w="9525">
            <a:noFill/>
            <a:miter lim="800000"/>
            <a:headEnd/>
            <a:tailEnd/>
          </a:ln>
          <a:effectLst/>
        </p:spPr>
        <p:txBody>
          <a:bodyPr vert="horz" wrap="square" lIns="91389" tIns="45696" rIns="91389" bIns="45696" numCol="1" anchor="b" anchorCtr="0" compatLnSpc="1">
            <a:prstTxWarp prst="textNoShape">
              <a:avLst/>
            </a:prstTxWarp>
          </a:bodyPr>
          <a:lstStyle>
            <a:lvl1pPr algn="r">
              <a:defRPr sz="1200"/>
            </a:lvl1pPr>
          </a:lstStyle>
          <a:p>
            <a:fld id="{FC1B3A70-4C6B-47E1-AF83-E88EB5F74069}" type="slidenum">
              <a:rPr lang="en-US"/>
              <a:pPr/>
              <a:t>‹#›</a:t>
            </a:fld>
            <a:endParaRPr lang="en-US"/>
          </a:p>
        </p:txBody>
      </p:sp>
    </p:spTree>
    <p:extLst>
      <p:ext uri="{BB962C8B-B14F-4D97-AF65-F5344CB8AC3E}">
        <p14:creationId xmlns:p14="http://schemas.microsoft.com/office/powerpoint/2010/main" val="16623899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B3A70-4C6B-47E1-AF83-E88EB5F74069}" type="slidenum">
              <a:rPr lang="en-GB" smtClean="0"/>
              <a:pPr/>
              <a:t>1</a:t>
            </a:fld>
            <a:endParaRPr lang="en-GB" dirty="0"/>
          </a:p>
        </p:txBody>
      </p:sp>
    </p:spTree>
    <p:extLst>
      <p:ext uri="{BB962C8B-B14F-4D97-AF65-F5344CB8AC3E}">
        <p14:creationId xmlns:p14="http://schemas.microsoft.com/office/powerpoint/2010/main" val="2073208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C1B3A70-4C6B-47E1-AF83-E88EB5F74069}" type="slidenum">
              <a:rPr lang="en-US" smtClean="0"/>
              <a:pPr/>
              <a:t>10</a:t>
            </a:fld>
            <a:endParaRPr lang="en-US" dirty="0"/>
          </a:p>
        </p:txBody>
      </p:sp>
    </p:spTree>
    <p:extLst>
      <p:ext uri="{BB962C8B-B14F-4D97-AF65-F5344CB8AC3E}">
        <p14:creationId xmlns:p14="http://schemas.microsoft.com/office/powerpoint/2010/main" val="2033712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1B3A70-4C6B-47E1-AF83-E88EB5F74069}"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Notes Placeholder 5">
            <a:extLst>
              <a:ext uri="{FF2B5EF4-FFF2-40B4-BE49-F238E27FC236}">
                <a16:creationId xmlns:a16="http://schemas.microsoft.com/office/drawing/2014/main" id="{5CF3E0D7-D6C7-4220-A7A0-408701280918}"/>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51230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FC1B3A70-4C6B-47E1-AF83-E88EB5F74069}" type="slidenum">
              <a:rPr lang="en-US" smtClean="0"/>
              <a:pPr/>
              <a:t>12</a:t>
            </a:fld>
            <a:endParaRPr lang="en-US"/>
          </a:p>
        </p:txBody>
      </p:sp>
    </p:spTree>
    <p:extLst>
      <p:ext uri="{BB962C8B-B14F-4D97-AF65-F5344CB8AC3E}">
        <p14:creationId xmlns:p14="http://schemas.microsoft.com/office/powerpoint/2010/main" val="62404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B3A70-4C6B-47E1-AF83-E88EB5F74069}" type="slidenum">
              <a:rPr lang="en-GB" smtClean="0"/>
              <a:pPr/>
              <a:t>2</a:t>
            </a:fld>
            <a:endParaRPr lang="en-GB" dirty="0"/>
          </a:p>
        </p:txBody>
      </p:sp>
    </p:spTree>
    <p:extLst>
      <p:ext uri="{BB962C8B-B14F-4D97-AF65-F5344CB8AC3E}">
        <p14:creationId xmlns:p14="http://schemas.microsoft.com/office/powerpoint/2010/main" val="55214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1B3A70-4C6B-47E1-AF83-E88EB5F74069}" type="slidenum">
              <a:rPr lang="en-GB" smtClean="0"/>
              <a:pPr/>
              <a:t>3</a:t>
            </a:fld>
            <a:endParaRPr lang="en-GB" dirty="0"/>
          </a:p>
        </p:txBody>
      </p:sp>
    </p:spTree>
    <p:extLst>
      <p:ext uri="{BB962C8B-B14F-4D97-AF65-F5344CB8AC3E}">
        <p14:creationId xmlns:p14="http://schemas.microsoft.com/office/powerpoint/2010/main" val="3249541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B3A70-4C6B-47E1-AF83-E88EB5F74069}" type="slidenum">
              <a:rPr lang="en-GB" smtClean="0"/>
              <a:pPr/>
              <a:t>4</a:t>
            </a:fld>
            <a:endParaRPr lang="en-GB" dirty="0"/>
          </a:p>
        </p:txBody>
      </p:sp>
    </p:spTree>
    <p:extLst>
      <p:ext uri="{BB962C8B-B14F-4D97-AF65-F5344CB8AC3E}">
        <p14:creationId xmlns:p14="http://schemas.microsoft.com/office/powerpoint/2010/main" val="141147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B3A70-4C6B-47E1-AF83-E88EB5F74069}" type="slidenum">
              <a:rPr lang="en-GB" smtClean="0"/>
              <a:pPr/>
              <a:t>5</a:t>
            </a:fld>
            <a:endParaRPr lang="en-GB" dirty="0"/>
          </a:p>
        </p:txBody>
      </p:sp>
    </p:spTree>
    <p:extLst>
      <p:ext uri="{BB962C8B-B14F-4D97-AF65-F5344CB8AC3E}">
        <p14:creationId xmlns:p14="http://schemas.microsoft.com/office/powerpoint/2010/main" val="307624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 </a:t>
            </a:r>
            <a:endParaRPr lang="da-DK" sz="1800" dirty="0">
              <a:effectLst/>
              <a:highlight>
                <a:srgbClr val="FFFF00"/>
              </a:highlight>
              <a:latin typeface="Arial" panose="020B0604020202020204" pitchFamily="34" charset="0"/>
              <a:ea typeface="Calibri" panose="020F0502020204030204" pitchFamily="34" charset="0"/>
            </a:endParaRPr>
          </a:p>
          <a:p>
            <a:endParaRPr lang="en-GB" dirty="0">
              <a:highlight>
                <a:srgbClr val="FFFF00"/>
              </a:highlight>
            </a:endParaRPr>
          </a:p>
          <a:p>
            <a:r>
              <a:rPr lang="da-DK" dirty="0"/>
              <a:t> </a:t>
            </a:r>
            <a:endParaRPr lang="en-GB" dirty="0"/>
          </a:p>
          <a:p>
            <a:endParaRPr lang="en-GB" dirty="0"/>
          </a:p>
        </p:txBody>
      </p:sp>
      <p:sp>
        <p:nvSpPr>
          <p:cNvPr id="4" name="Slide Number Placeholder 3"/>
          <p:cNvSpPr>
            <a:spLocks noGrp="1"/>
          </p:cNvSpPr>
          <p:nvPr>
            <p:ph type="sldNum" sz="quarter" idx="5"/>
          </p:nvPr>
        </p:nvSpPr>
        <p:spPr/>
        <p:txBody>
          <a:bodyPr/>
          <a:lstStyle/>
          <a:p>
            <a:fld id="{FC1B3A70-4C6B-47E1-AF83-E88EB5F74069}" type="slidenum">
              <a:rPr lang="en-GB" smtClean="0"/>
              <a:pPr/>
              <a:t>6</a:t>
            </a:fld>
            <a:endParaRPr lang="en-GB" dirty="0"/>
          </a:p>
        </p:txBody>
      </p:sp>
    </p:spTree>
    <p:extLst>
      <p:ext uri="{BB962C8B-B14F-4D97-AF65-F5344CB8AC3E}">
        <p14:creationId xmlns:p14="http://schemas.microsoft.com/office/powerpoint/2010/main" val="180811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B3A70-4C6B-47E1-AF83-E88EB5F74069}" type="slidenum">
              <a:rPr lang="en-GB" smtClean="0"/>
              <a:pPr/>
              <a:t>7</a:t>
            </a:fld>
            <a:endParaRPr lang="en-GB" dirty="0"/>
          </a:p>
        </p:txBody>
      </p:sp>
    </p:spTree>
    <p:extLst>
      <p:ext uri="{BB962C8B-B14F-4D97-AF65-F5344CB8AC3E}">
        <p14:creationId xmlns:p14="http://schemas.microsoft.com/office/powerpoint/2010/main" val="128034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1B3A70-4C6B-47E1-AF83-E88EB5F74069}" type="slidenum">
              <a:rPr lang="en-US" smtClean="0"/>
              <a:pPr/>
              <a:t>8</a:t>
            </a:fld>
            <a:endParaRPr lang="en-US"/>
          </a:p>
        </p:txBody>
      </p:sp>
    </p:spTree>
    <p:extLst>
      <p:ext uri="{BB962C8B-B14F-4D97-AF65-F5344CB8AC3E}">
        <p14:creationId xmlns:p14="http://schemas.microsoft.com/office/powerpoint/2010/main" val="2752358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1B3A70-4C6B-47E1-AF83-E88EB5F74069}" type="slidenum">
              <a:rPr lang="en-US" smtClean="0"/>
              <a:pPr/>
              <a:t>9</a:t>
            </a:fld>
            <a:endParaRPr lang="en-US"/>
          </a:p>
        </p:txBody>
      </p:sp>
    </p:spTree>
    <p:extLst>
      <p:ext uri="{BB962C8B-B14F-4D97-AF65-F5344CB8AC3E}">
        <p14:creationId xmlns:p14="http://schemas.microsoft.com/office/powerpoint/2010/main" val="3126058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7_Title Slide">
    <p:spTree>
      <p:nvGrpSpPr>
        <p:cNvPr id="1" name=""/>
        <p:cNvGrpSpPr/>
        <p:nvPr/>
      </p:nvGrpSpPr>
      <p:grpSpPr>
        <a:xfrm>
          <a:off x="0" y="0"/>
          <a:ext cx="0" cy="0"/>
          <a:chOff x="0" y="0"/>
          <a:chExt cx="0" cy="0"/>
        </a:xfrm>
      </p:grpSpPr>
      <p:pic>
        <p:nvPicPr>
          <p:cNvPr id="7" name="Billede 6" descr="Et billede, der indeholder tekst, person, indendørs, computer&#10;&#10;Automatisk genereret beskrivelse">
            <a:extLst>
              <a:ext uri="{FF2B5EF4-FFF2-40B4-BE49-F238E27FC236}">
                <a16:creationId xmlns:a16="http://schemas.microsoft.com/office/drawing/2014/main" id="{0A846A72-3C82-40B7-934F-F61CBA0B49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682" t="23827" r="3014" b="2544"/>
          <a:stretch/>
        </p:blipFill>
        <p:spPr>
          <a:xfrm>
            <a:off x="0" y="1"/>
            <a:ext cx="9144000" cy="5143500"/>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17014"/>
          <a:stretch/>
        </p:blipFill>
        <p:spPr>
          <a:xfrm>
            <a:off x="0" y="20538"/>
            <a:ext cx="3729656" cy="5143500"/>
          </a:xfrm>
          <a:prstGeom prst="rect">
            <a:avLst/>
          </a:prstGeom>
        </p:spPr>
      </p:pic>
      <p:sp>
        <p:nvSpPr>
          <p:cNvPr id="4098" name="Rectangle 2"/>
          <p:cNvSpPr>
            <a:spLocks noGrp="1" noChangeArrowheads="1"/>
          </p:cNvSpPr>
          <p:nvPr>
            <p:ph type="ctrTitle"/>
          </p:nvPr>
        </p:nvSpPr>
        <p:spPr>
          <a:xfrm>
            <a:off x="2332569" y="1507799"/>
            <a:ext cx="6456563" cy="1991984"/>
          </a:xfrm>
        </p:spPr>
        <p:txBody>
          <a:bodyPr anchor="t"/>
          <a:lstStyle>
            <a:lvl1pPr algn="r">
              <a:lnSpc>
                <a:spcPts val="5760"/>
              </a:lnSpc>
              <a:spcAft>
                <a:spcPts val="1200"/>
              </a:spcAft>
              <a:defRPr sz="4800" b="0">
                <a:solidFill>
                  <a:schemeClr val="bg1"/>
                </a:solidFill>
                <a:latin typeface="Georgia" panose="02040502050405020303" pitchFamily="18" charset="0"/>
              </a:defRPr>
            </a:lvl1pPr>
          </a:lstStyle>
          <a:p>
            <a:r>
              <a:rPr lang="en-US" dirty="0"/>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US" sz="800">
              <a:solidFill>
                <a:schemeClr val="tx2"/>
              </a:solidFill>
            </a:endParaRPr>
          </a:p>
        </p:txBody>
      </p:sp>
      <p:sp>
        <p:nvSpPr>
          <p:cNvPr id="4" name="Text Placeholder 3"/>
          <p:cNvSpPr>
            <a:spLocks noGrp="1"/>
          </p:cNvSpPr>
          <p:nvPr>
            <p:ph type="body" sz="quarter" idx="12"/>
          </p:nvPr>
        </p:nvSpPr>
        <p:spPr>
          <a:xfrm>
            <a:off x="5397306" y="3017350"/>
            <a:ext cx="3384204" cy="914400"/>
          </a:xfrm>
        </p:spPr>
        <p:txBody>
          <a:bodyPr/>
          <a:lstStyle>
            <a:lvl1pPr marL="0" indent="0" algn="r">
              <a:buNone/>
              <a:defRPr sz="1800">
                <a:solidFill>
                  <a:schemeClr val="bg1"/>
                </a:solidFill>
              </a:defRPr>
            </a:lvl1pPr>
          </a:lstStyle>
          <a:p>
            <a:pPr lvl="0"/>
            <a:r>
              <a:rPr lang="en-US" dirty="0"/>
              <a:t>Click to edit Master text styles</a:t>
            </a:r>
          </a:p>
        </p:txBody>
      </p:sp>
      <p:sp>
        <p:nvSpPr>
          <p:cNvPr id="6" name="Pladsholder til tekst 5"/>
          <p:cNvSpPr>
            <a:spLocks noGrp="1"/>
          </p:cNvSpPr>
          <p:nvPr>
            <p:ph type="body" sz="quarter" idx="13"/>
          </p:nvPr>
        </p:nvSpPr>
        <p:spPr>
          <a:xfrm>
            <a:off x="395288" y="4318254"/>
            <a:ext cx="3390900" cy="468313"/>
          </a:xfrm>
        </p:spPr>
        <p:txBody>
          <a:bodyPr anchor="b"/>
          <a:lstStyle>
            <a:lvl1pPr marL="0" indent="0" algn="l">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Rediger typografien i masterens</a:t>
            </a:r>
          </a:p>
        </p:txBody>
      </p:sp>
      <p:pic>
        <p:nvPicPr>
          <p:cNvPr id="12" name="Picture 15" descr="U:\ALK-Abello\Jobs\1472_WordEngine\Received\NYT Logo\Logo_Blue.wmf">
            <a:extLst>
              <a:ext uri="{FF2B5EF4-FFF2-40B4-BE49-F238E27FC236}">
                <a16:creationId xmlns:a16="http://schemas.microsoft.com/office/drawing/2014/main" id="{05BF66DC-5DE8-42AC-A616-F5ADE0FFF21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08587" y="4442564"/>
            <a:ext cx="1729028" cy="68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395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9_Title and Conten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572000" y="0"/>
            <a:ext cx="4608512" cy="5143500"/>
          </a:xfrm>
        </p:spPr>
        <p:txBody>
          <a:bodyPr/>
          <a:lstStyle/>
          <a:p>
            <a:endParaRPr lang="da-DK"/>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1455" y="0"/>
            <a:ext cx="5143500" cy="5143500"/>
          </a:xfrm>
          <a:prstGeom prst="rect">
            <a:avLst/>
          </a:prstGeom>
        </p:spPr>
      </p:pic>
      <p:sp>
        <p:nvSpPr>
          <p:cNvPr id="2" name="Title 1"/>
          <p:cNvSpPr>
            <a:spLocks noGrp="1"/>
          </p:cNvSpPr>
          <p:nvPr>
            <p:ph type="title"/>
          </p:nvPr>
        </p:nvSpPr>
        <p:spPr>
          <a:xfrm>
            <a:off x="409328" y="555526"/>
            <a:ext cx="3982652" cy="828774"/>
          </a:xfrm>
        </p:spPr>
        <p:txBody>
          <a:bodyPr/>
          <a:lstStyle>
            <a:lvl1pPr>
              <a:defRPr sz="2800" b="0">
                <a:solidFill>
                  <a:srgbClr val="002559"/>
                </a:solidFill>
                <a:latin typeface="Georgia" panose="02040502050405020303" pitchFamily="18" charset="0"/>
              </a:defRPr>
            </a:lvl1pPr>
          </a:lstStyle>
          <a:p>
            <a:endParaRPr lang="en-US"/>
          </a:p>
        </p:txBody>
      </p:sp>
      <p:sp>
        <p:nvSpPr>
          <p:cNvPr id="4" name="Text Placeholder 3"/>
          <p:cNvSpPr>
            <a:spLocks noGrp="1"/>
          </p:cNvSpPr>
          <p:nvPr>
            <p:ph type="body" sz="quarter" idx="13" hasCustomPrompt="1"/>
          </p:nvPr>
        </p:nvSpPr>
        <p:spPr>
          <a:xfrm>
            <a:off x="409329" y="1650802"/>
            <a:ext cx="3874639" cy="3152973"/>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US"/>
              <a:t>Click to edit Master text styles</a:t>
            </a:r>
          </a:p>
          <a:p>
            <a:pPr lvl="1"/>
            <a:r>
              <a:rPr lang="en-US"/>
              <a:t>Second level</a:t>
            </a:r>
          </a:p>
          <a:p>
            <a:pPr lvl="2"/>
            <a:r>
              <a:rPr lang="en-US"/>
              <a:t>Third level</a:t>
            </a:r>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779176"/>
      </p:ext>
    </p:extLst>
  </p:cSld>
  <p:clrMapOvr>
    <a:masterClrMapping/>
  </p:clrMapOvr>
  <p:extLst>
    <p:ext uri="{DCECCB84-F9BA-43D5-87BE-67443E8EF086}">
      <p15:sldGuideLst xmlns:p15="http://schemas.microsoft.com/office/powerpoint/2012/main">
        <p15:guide id="1" orient="horz" pos="849">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098" name="Rectangle 2"/>
          <p:cNvSpPr>
            <a:spLocks noGrp="1" noChangeArrowheads="1"/>
          </p:cNvSpPr>
          <p:nvPr>
            <p:ph type="ctrTitle"/>
          </p:nvPr>
        </p:nvSpPr>
        <p:spPr>
          <a:xfrm>
            <a:off x="419693" y="2823778"/>
            <a:ext cx="6456563" cy="1691965"/>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US"/>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US" sz="800">
              <a:solidFill>
                <a:schemeClr val="tx2"/>
              </a:solidFill>
            </a:endParaRPr>
          </a:p>
        </p:txBody>
      </p:sp>
      <p:pic>
        <p:nvPicPr>
          <p:cNvPr id="8"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376" y="132393"/>
            <a:ext cx="810150" cy="218144"/>
          </a:xfrm>
          <a:prstGeom prst="rect">
            <a:avLst/>
          </a:prstGeom>
        </p:spPr>
      </p:pic>
      <p:sp>
        <p:nvSpPr>
          <p:cNvPr id="9" name="Oval 8"/>
          <p:cNvSpPr/>
          <p:nvPr userDrawn="1"/>
        </p:nvSpPr>
        <p:spPr bwMode="auto">
          <a:xfrm>
            <a:off x="131386" y="145418"/>
            <a:ext cx="179785" cy="179785"/>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10"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US" sz="600" b="1" smtClean="0">
                <a:solidFill>
                  <a:srgbClr val="8C8C8C"/>
                </a:solidFill>
                <a:latin typeface="+mn-lt"/>
              </a:rPr>
              <a:pPr algn="ctr"/>
              <a:t>‹#›</a:t>
            </a:fld>
            <a:endParaRPr lang="en-US" sz="600" b="1">
              <a:solidFill>
                <a:srgbClr val="8C8C8C"/>
              </a:solidFill>
              <a:latin typeface="+mn-lt"/>
            </a:endParaRPr>
          </a:p>
        </p:txBody>
      </p:sp>
      <p:sp>
        <p:nvSpPr>
          <p:cNvPr id="2" name="TextBox 1">
            <a:extLst>
              <a:ext uri="{FF2B5EF4-FFF2-40B4-BE49-F238E27FC236}">
                <a16:creationId xmlns:a16="http://schemas.microsoft.com/office/drawing/2014/main" id="{8AE0D203-8D57-9523-09CB-87E00E2258F1}"/>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300223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314" b="9076"/>
          <a:stretch/>
        </p:blipFill>
        <p:spPr>
          <a:xfrm>
            <a:off x="-72516" y="-56542"/>
            <a:ext cx="9216516" cy="5266771"/>
          </a:xfrm>
          <a:prstGeom prst="rect">
            <a:avLst/>
          </a:prstGeom>
        </p:spPr>
      </p:pic>
      <p:pic>
        <p:nvPicPr>
          <p:cNvPr id="15"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3689" y="118529"/>
            <a:ext cx="810150" cy="218144"/>
          </a:xfrm>
          <a:prstGeom prst="rect">
            <a:avLst/>
          </a:prstGeom>
        </p:spPr>
      </p:pic>
      <p:sp>
        <p:nvSpPr>
          <p:cNvPr id="9" name="Oval 8"/>
          <p:cNvSpPr/>
          <p:nvPr userDrawn="1"/>
        </p:nvSpPr>
        <p:spPr bwMode="auto">
          <a:xfrm>
            <a:off x="131386" y="145418"/>
            <a:ext cx="179785" cy="179785"/>
          </a:xfrm>
          <a:prstGeom prst="ellipse">
            <a:avLst/>
          </a:prstGeom>
          <a:solidFill>
            <a:schemeClr val="bg1">
              <a:lumMod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12"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US" sz="600" b="1" smtClean="0">
                <a:solidFill>
                  <a:schemeClr val="bg1"/>
                </a:solidFill>
                <a:latin typeface="+mn-lt"/>
              </a:rPr>
              <a:pPr algn="ctr"/>
              <a:t>‹#›</a:t>
            </a:fld>
            <a:endParaRPr lang="en-US" sz="600" b="1">
              <a:solidFill>
                <a:schemeClr val="bg1"/>
              </a:solidFill>
              <a:latin typeface="+mn-lt"/>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951570"/>
            <a:ext cx="5736483" cy="1404156"/>
          </a:xfrm>
        </p:spPr>
        <p:txBody>
          <a:bodyPr anchor="t"/>
          <a:lstStyle>
            <a:lvl1pPr>
              <a:lnSpc>
                <a:spcPts val="5200"/>
              </a:lnSpc>
              <a:spcBef>
                <a:spcPts val="600"/>
              </a:spcBef>
              <a:spcAft>
                <a:spcPts val="1200"/>
              </a:spcAft>
              <a:defRPr sz="4400" b="0">
                <a:solidFill>
                  <a:schemeClr val="bg1"/>
                </a:solidFill>
                <a:latin typeface="Georgia" panose="02040502050405020303" pitchFamily="18" charset="0"/>
              </a:defRPr>
            </a:lvl1pPr>
          </a:lstStyle>
          <a:p>
            <a:r>
              <a:rPr lang="en-US"/>
              <a:t>Click to edit Master title style</a:t>
            </a:r>
          </a:p>
        </p:txBody>
      </p:sp>
      <p:sp>
        <p:nvSpPr>
          <p:cNvPr id="4" name="Text Placeholder 3"/>
          <p:cNvSpPr>
            <a:spLocks noGrp="1"/>
          </p:cNvSpPr>
          <p:nvPr>
            <p:ph type="body" sz="quarter" idx="12"/>
          </p:nvPr>
        </p:nvSpPr>
        <p:spPr>
          <a:xfrm>
            <a:off x="425930" y="2355726"/>
            <a:ext cx="5753024" cy="1728192"/>
          </a:xfrm>
        </p:spPr>
        <p:txBody>
          <a:bodyPr/>
          <a:lstStyle>
            <a:lvl1pPr marL="0" indent="0">
              <a:buNone/>
              <a:defRPr sz="1000">
                <a:solidFill>
                  <a:schemeClr val="bg1"/>
                </a:solidFill>
              </a:defRPr>
            </a:lvl1pPr>
          </a:lstStyle>
          <a:p>
            <a:pPr lvl="0"/>
            <a:r>
              <a:rPr lang="en-US"/>
              <a:t>Click to edit Master text styles</a:t>
            </a:r>
          </a:p>
        </p:txBody>
      </p:sp>
      <p:sp>
        <p:nvSpPr>
          <p:cNvPr id="3" name="TextBox 2">
            <a:extLst>
              <a:ext uri="{FF2B5EF4-FFF2-40B4-BE49-F238E27FC236}">
                <a16:creationId xmlns:a16="http://schemas.microsoft.com/office/drawing/2014/main" id="{2A43DC25-1636-8474-2A8A-07E36D5B8B34}"/>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371764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15227"/>
          <a:stretch/>
        </p:blipFill>
        <p:spPr>
          <a:xfrm>
            <a:off x="0" y="-18903"/>
            <a:ext cx="9144000" cy="5170325"/>
          </a:xfrm>
          <a:prstGeom prst="rect">
            <a:avLst/>
          </a:prstGeom>
        </p:spPr>
      </p:pic>
      <p:sp>
        <p:nvSpPr>
          <p:cNvPr id="4" name="Text Placeholder 3"/>
          <p:cNvSpPr>
            <a:spLocks noGrp="1"/>
          </p:cNvSpPr>
          <p:nvPr>
            <p:ph type="body" sz="quarter" idx="12"/>
          </p:nvPr>
        </p:nvSpPr>
        <p:spPr>
          <a:xfrm>
            <a:off x="425930" y="4587974"/>
            <a:ext cx="6702354" cy="432048"/>
          </a:xfrm>
        </p:spPr>
        <p:txBody>
          <a:bodyPr/>
          <a:lstStyle>
            <a:lvl1pPr marL="0" indent="0">
              <a:buNone/>
              <a:defRPr sz="1000">
                <a:solidFill>
                  <a:schemeClr val="bg1"/>
                </a:solidFill>
              </a:defRPr>
            </a:lvl1pPr>
          </a:lstStyle>
          <a:p>
            <a:pPr lvl="0"/>
            <a:r>
              <a:rPr lang="en-US"/>
              <a:t>Click to edit Master text styles</a:t>
            </a:r>
          </a:p>
        </p:txBody>
      </p:sp>
      <p:pic>
        <p:nvPicPr>
          <p:cNvPr id="11"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376" y="132393"/>
            <a:ext cx="810150" cy="218144"/>
          </a:xfrm>
          <a:prstGeom prst="rect">
            <a:avLst/>
          </a:prstGeom>
        </p:spPr>
      </p:pic>
      <p:sp>
        <p:nvSpPr>
          <p:cNvPr id="13" name="Oval 12"/>
          <p:cNvSpPr/>
          <p:nvPr userDrawn="1"/>
        </p:nvSpPr>
        <p:spPr bwMode="auto">
          <a:xfrm>
            <a:off x="131386" y="145418"/>
            <a:ext cx="179785" cy="179785"/>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14"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US" sz="600" b="1" smtClean="0">
                <a:solidFill>
                  <a:srgbClr val="8C8C8C"/>
                </a:solidFill>
                <a:latin typeface="+mn-lt"/>
              </a:rPr>
              <a:pPr algn="ctr"/>
              <a:t>‹#›</a:t>
            </a:fld>
            <a:endParaRPr lang="en-US" sz="600" b="1">
              <a:solidFill>
                <a:srgbClr val="8C8C8C"/>
              </a:solidFill>
              <a:latin typeface="+mn-lt"/>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555625"/>
            <a:ext cx="5736483" cy="1620081"/>
          </a:xfrm>
        </p:spPr>
        <p:txBody>
          <a:bodyPr anchor="t"/>
          <a:lstStyle>
            <a:lvl1pPr>
              <a:lnSpc>
                <a:spcPts val="5200"/>
              </a:lnSpc>
              <a:spcBef>
                <a:spcPts val="600"/>
              </a:spcBef>
              <a:spcAft>
                <a:spcPts val="1200"/>
              </a:spcAft>
              <a:defRPr sz="4400" b="0">
                <a:solidFill>
                  <a:schemeClr val="bg1"/>
                </a:solidFill>
                <a:latin typeface="Georgia" panose="02040502050405020303" pitchFamily="18" charset="0"/>
              </a:defRPr>
            </a:lvl1pPr>
          </a:lstStyle>
          <a:p>
            <a:r>
              <a:rPr lang="en-US"/>
              <a:t>Click to edit Master title style</a:t>
            </a:r>
          </a:p>
        </p:txBody>
      </p:sp>
      <p:sp>
        <p:nvSpPr>
          <p:cNvPr id="3" name="TextBox 2">
            <a:extLst>
              <a:ext uri="{FF2B5EF4-FFF2-40B4-BE49-F238E27FC236}">
                <a16:creationId xmlns:a16="http://schemas.microsoft.com/office/drawing/2014/main" id="{7AC0AB04-0573-6E89-5B13-5085D551C036}"/>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1669957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098" name="Rectangle 2"/>
          <p:cNvSpPr>
            <a:spLocks noGrp="1" noChangeArrowheads="1"/>
          </p:cNvSpPr>
          <p:nvPr>
            <p:ph type="ctrTitle"/>
          </p:nvPr>
        </p:nvSpPr>
        <p:spPr>
          <a:xfrm>
            <a:off x="419693" y="2823778"/>
            <a:ext cx="6456563" cy="1691965"/>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US"/>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US" sz="800">
              <a:solidFill>
                <a:schemeClr val="tx2"/>
              </a:solidFill>
            </a:endParaRPr>
          </a:p>
        </p:txBody>
      </p:sp>
      <p:pic>
        <p:nvPicPr>
          <p:cNvPr id="8" name="Billed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376" y="132393"/>
            <a:ext cx="810150" cy="218144"/>
          </a:xfrm>
          <a:prstGeom prst="rect">
            <a:avLst/>
          </a:prstGeom>
        </p:spPr>
      </p:pic>
      <p:sp>
        <p:nvSpPr>
          <p:cNvPr id="9" name="Oval 8"/>
          <p:cNvSpPr/>
          <p:nvPr userDrawn="1"/>
        </p:nvSpPr>
        <p:spPr bwMode="auto">
          <a:xfrm>
            <a:off x="131386" y="145418"/>
            <a:ext cx="179785" cy="179785"/>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10"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US" sz="600" b="1" smtClean="0">
                <a:solidFill>
                  <a:srgbClr val="8C8C8C"/>
                </a:solidFill>
                <a:latin typeface="+mn-lt"/>
              </a:rPr>
              <a:pPr algn="ctr"/>
              <a:t>‹#›</a:t>
            </a:fld>
            <a:endParaRPr lang="en-US" sz="600" b="1">
              <a:solidFill>
                <a:srgbClr val="8C8C8C"/>
              </a:solidFill>
              <a:latin typeface="+mn-lt"/>
            </a:endParaRPr>
          </a:p>
        </p:txBody>
      </p:sp>
      <p:sp>
        <p:nvSpPr>
          <p:cNvPr id="3" name="TextBox 2">
            <a:extLst>
              <a:ext uri="{FF2B5EF4-FFF2-40B4-BE49-F238E27FC236}">
                <a16:creationId xmlns:a16="http://schemas.microsoft.com/office/drawing/2014/main" id="{801D84E2-94E1-D0B1-948D-A304651402CD}"/>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3361239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262" y="-452586"/>
            <a:ext cx="9213950" cy="6142633"/>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2356" y="232809"/>
            <a:ext cx="4494276" cy="5143500"/>
          </a:xfrm>
          <a:prstGeom prst="rect">
            <a:avLst/>
          </a:prstGeom>
        </p:spPr>
      </p:pic>
      <p:sp>
        <p:nvSpPr>
          <p:cNvPr id="4098" name="Rectangle 2"/>
          <p:cNvSpPr>
            <a:spLocks noGrp="1" noChangeArrowheads="1"/>
          </p:cNvSpPr>
          <p:nvPr>
            <p:ph type="ctrTitle"/>
          </p:nvPr>
        </p:nvSpPr>
        <p:spPr>
          <a:xfrm>
            <a:off x="419693" y="435750"/>
            <a:ext cx="6456563" cy="1991984"/>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GB" dirty="0"/>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GB" sz="800" dirty="0">
              <a:solidFill>
                <a:schemeClr val="tx2"/>
              </a:solidFill>
            </a:endParaRPr>
          </a:p>
        </p:txBody>
      </p:sp>
      <p:sp>
        <p:nvSpPr>
          <p:cNvPr id="4" name="Text Placeholder 3"/>
          <p:cNvSpPr>
            <a:spLocks noGrp="1"/>
          </p:cNvSpPr>
          <p:nvPr>
            <p:ph type="body" sz="quarter" idx="12"/>
          </p:nvPr>
        </p:nvSpPr>
        <p:spPr>
          <a:xfrm>
            <a:off x="425930" y="2881486"/>
            <a:ext cx="3384204" cy="914400"/>
          </a:xfrm>
        </p:spPr>
        <p:txBody>
          <a:bodyPr/>
          <a:lstStyle>
            <a:lvl1pPr marL="0" indent="0">
              <a:buNone/>
              <a:defRPr sz="1800">
                <a:solidFill>
                  <a:schemeClr val="bg1"/>
                </a:solidFill>
              </a:defRPr>
            </a:lvl1pPr>
          </a:lstStyle>
          <a:p>
            <a:pPr lvl="0"/>
            <a:r>
              <a:rPr lang="en-GB" dirty="0"/>
              <a:t>Click to edit Master text styles</a:t>
            </a:r>
          </a:p>
        </p:txBody>
      </p:sp>
      <p:pic>
        <p:nvPicPr>
          <p:cNvPr id="3" name="Billed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36296" y="165159"/>
            <a:ext cx="1583471" cy="426371"/>
          </a:xfrm>
          <a:prstGeom prst="rect">
            <a:avLst/>
          </a:prstGeom>
        </p:spPr>
      </p:pic>
      <p:sp>
        <p:nvSpPr>
          <p:cNvPr id="6" name="Pladsholder til tekst 5"/>
          <p:cNvSpPr>
            <a:spLocks noGrp="1"/>
          </p:cNvSpPr>
          <p:nvPr>
            <p:ph type="body" sz="quarter" idx="13" hasCustomPrompt="1"/>
          </p:nvPr>
        </p:nvSpPr>
        <p:spPr>
          <a:xfrm>
            <a:off x="419100" y="4335946"/>
            <a:ext cx="3390900" cy="468313"/>
          </a:xfrm>
        </p:spPr>
        <p:txBody>
          <a:bodyPr anchor="b"/>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Rediger</a:t>
            </a:r>
            <a:r>
              <a:rPr lang="en-GB" dirty="0"/>
              <a:t> </a:t>
            </a:r>
            <a:r>
              <a:rPr lang="en-GB" dirty="0" err="1"/>
              <a:t>typografien</a:t>
            </a:r>
            <a:r>
              <a:rPr lang="en-GB" dirty="0"/>
              <a:t> i </a:t>
            </a:r>
            <a:r>
              <a:rPr lang="en-GB" dirty="0" err="1"/>
              <a:t>masterens</a:t>
            </a:r>
            <a:endParaRPr lang="en-GB" dirty="0"/>
          </a:p>
        </p:txBody>
      </p:sp>
    </p:spTree>
    <p:extLst>
      <p:ext uri="{BB962C8B-B14F-4D97-AF65-F5344CB8AC3E}">
        <p14:creationId xmlns:p14="http://schemas.microsoft.com/office/powerpoint/2010/main" val="1237520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435750"/>
            <a:ext cx="6456563" cy="1991984"/>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GB" dirty="0"/>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GB" sz="800" dirty="0">
              <a:solidFill>
                <a:schemeClr val="tx2"/>
              </a:solidFill>
            </a:endParaRPr>
          </a:p>
        </p:txBody>
      </p:sp>
      <p:sp>
        <p:nvSpPr>
          <p:cNvPr id="4" name="Text Placeholder 3"/>
          <p:cNvSpPr>
            <a:spLocks noGrp="1"/>
          </p:cNvSpPr>
          <p:nvPr>
            <p:ph type="body" sz="quarter" idx="12"/>
          </p:nvPr>
        </p:nvSpPr>
        <p:spPr>
          <a:xfrm>
            <a:off x="425930" y="2881486"/>
            <a:ext cx="3384204" cy="914400"/>
          </a:xfrm>
        </p:spPr>
        <p:txBody>
          <a:bodyPr/>
          <a:lstStyle>
            <a:lvl1pPr marL="0" indent="0">
              <a:buNone/>
              <a:defRPr sz="1800">
                <a:solidFill>
                  <a:schemeClr val="bg1"/>
                </a:solidFill>
              </a:defRPr>
            </a:lvl1pPr>
          </a:lstStyle>
          <a:p>
            <a:pPr lvl="0"/>
            <a:r>
              <a:rPr lang="en-GB" dirty="0"/>
              <a:t>Click to edit Master text styles</a:t>
            </a:r>
          </a:p>
        </p:txBody>
      </p:sp>
      <p:pic>
        <p:nvPicPr>
          <p:cNvPr id="3" name="Billed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236296" y="4437333"/>
            <a:ext cx="1583471" cy="426371"/>
          </a:xfrm>
          <a:prstGeom prst="rect">
            <a:avLst/>
          </a:prstGeom>
        </p:spPr>
      </p:pic>
      <p:sp>
        <p:nvSpPr>
          <p:cNvPr id="6" name="Pladsholder til tekst 5"/>
          <p:cNvSpPr>
            <a:spLocks noGrp="1"/>
          </p:cNvSpPr>
          <p:nvPr>
            <p:ph type="body" sz="quarter" idx="13" hasCustomPrompt="1"/>
          </p:nvPr>
        </p:nvSpPr>
        <p:spPr>
          <a:xfrm>
            <a:off x="419100" y="4335946"/>
            <a:ext cx="3390900" cy="468313"/>
          </a:xfrm>
        </p:spPr>
        <p:txBody>
          <a:bodyPr anchor="b"/>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a:t>Rediger</a:t>
            </a:r>
            <a:r>
              <a:rPr lang="en-GB" dirty="0"/>
              <a:t> </a:t>
            </a:r>
            <a:r>
              <a:rPr lang="en-GB" dirty="0" err="1"/>
              <a:t>typografien</a:t>
            </a:r>
            <a:r>
              <a:rPr lang="en-GB" dirty="0"/>
              <a:t> i </a:t>
            </a:r>
            <a:r>
              <a:rPr lang="en-GB" dirty="0" err="1"/>
              <a:t>masterens</a:t>
            </a:r>
            <a:endParaRPr lang="en-GB" dirty="0"/>
          </a:p>
        </p:txBody>
      </p:sp>
    </p:spTree>
    <p:extLst>
      <p:ext uri="{BB962C8B-B14F-4D97-AF65-F5344CB8AC3E}">
        <p14:creationId xmlns:p14="http://schemas.microsoft.com/office/powerpoint/2010/main" val="258500390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0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50232" y="0"/>
            <a:ext cx="4494276"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GB" dirty="0"/>
          </a:p>
        </p:txBody>
      </p:sp>
      <p:sp>
        <p:nvSpPr>
          <p:cNvPr id="4" name="Text Placeholder 3"/>
          <p:cNvSpPr>
            <a:spLocks noGrp="1"/>
          </p:cNvSpPr>
          <p:nvPr>
            <p:ph type="body" sz="quarter" idx="13"/>
          </p:nvPr>
        </p:nvSpPr>
        <p:spPr>
          <a:xfrm>
            <a:off x="409328" y="1347614"/>
            <a:ext cx="8375897" cy="3456161"/>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hasCustomPrompt="1"/>
          </p:nvPr>
        </p:nvSpPr>
        <p:spPr>
          <a:xfrm>
            <a:off x="409328" y="987574"/>
            <a:ext cx="8609558" cy="296441"/>
          </a:xfrm>
        </p:spPr>
        <p:txBody>
          <a:bodyPr/>
          <a:lstStyle>
            <a:lvl1pPr marL="0" indent="0">
              <a:buNone/>
              <a:defRPr sz="1200" i="1">
                <a:solidFill>
                  <a:srgbClr val="405B82"/>
                </a:solidFill>
              </a:defRPr>
            </a:lvl1pPr>
          </a:lstStyle>
          <a:p>
            <a:pPr lvl="0"/>
            <a:r>
              <a:rPr lang="en-GB" dirty="0"/>
              <a:t>Edit Master text styles</a:t>
            </a:r>
          </a:p>
        </p:txBody>
      </p:sp>
    </p:spTree>
    <p:extLst>
      <p:ext uri="{BB962C8B-B14F-4D97-AF65-F5344CB8AC3E}">
        <p14:creationId xmlns:p14="http://schemas.microsoft.com/office/powerpoint/2010/main" val="1585314984"/>
      </p:ext>
    </p:extLst>
  </p:cSld>
  <p:clrMapOvr>
    <a:masterClrMapping/>
  </p:clrMapOvr>
  <p:extLst>
    <p:ext uri="{DCECCB84-F9BA-43D5-87BE-67443E8EF086}">
      <p15:sldGuideLst xmlns:p15="http://schemas.microsoft.com/office/powerpoint/2012/main">
        <p15:guide id="1" orient="horz" pos="872">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2_Title and Content">
    <p:spTree>
      <p:nvGrpSpPr>
        <p:cNvPr id="1" name=""/>
        <p:cNvGrpSpPr/>
        <p:nvPr/>
      </p:nvGrpSpPr>
      <p:grpSpPr>
        <a:xfrm>
          <a:off x="0" y="0"/>
          <a:ext cx="0" cy="0"/>
          <a:chOff x="0" y="0"/>
          <a:chExt cx="0" cy="0"/>
        </a:xfrm>
      </p:grpSpPr>
      <p:sp>
        <p:nvSpPr>
          <p:cNvPr id="3" name="Rectangle 2"/>
          <p:cNvSpPr/>
          <p:nvPr userDrawn="1"/>
        </p:nvSpPr>
        <p:spPr bwMode="auto">
          <a:xfrm>
            <a:off x="0" y="0"/>
            <a:ext cx="9144000" cy="5143500"/>
          </a:xfrm>
          <a:prstGeom prst="rect">
            <a:avLst/>
          </a:prstGeom>
          <a:solidFill>
            <a:schemeClr val="bg1">
              <a:lumMod val="95000"/>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50232" y="0"/>
            <a:ext cx="4494276"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GB" dirty="0"/>
          </a:p>
        </p:txBody>
      </p:sp>
      <p:sp>
        <p:nvSpPr>
          <p:cNvPr id="4" name="Text Placeholder 3"/>
          <p:cNvSpPr>
            <a:spLocks noGrp="1"/>
          </p:cNvSpPr>
          <p:nvPr>
            <p:ph type="body" sz="quarter" idx="13"/>
          </p:nvPr>
        </p:nvSpPr>
        <p:spPr>
          <a:xfrm>
            <a:off x="409328" y="1347614"/>
            <a:ext cx="8375897" cy="3456161"/>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hasCustomPrompt="1"/>
          </p:nvPr>
        </p:nvSpPr>
        <p:spPr>
          <a:xfrm>
            <a:off x="409328" y="987574"/>
            <a:ext cx="8609558" cy="296441"/>
          </a:xfrm>
        </p:spPr>
        <p:txBody>
          <a:bodyPr/>
          <a:lstStyle>
            <a:lvl1pPr marL="0" indent="0">
              <a:buNone/>
              <a:defRPr sz="1200" i="1">
                <a:solidFill>
                  <a:srgbClr val="405B82"/>
                </a:solidFill>
              </a:defRPr>
            </a:lvl1pPr>
          </a:lstStyle>
          <a:p>
            <a:pPr lvl="0"/>
            <a:r>
              <a:rPr lang="en-GB" dirty="0"/>
              <a:t>Edit Master text styles</a:t>
            </a:r>
          </a:p>
        </p:txBody>
      </p:sp>
    </p:spTree>
    <p:extLst>
      <p:ext uri="{BB962C8B-B14F-4D97-AF65-F5344CB8AC3E}">
        <p14:creationId xmlns:p14="http://schemas.microsoft.com/office/powerpoint/2010/main" val="420904715"/>
      </p:ext>
    </p:extLst>
  </p:cSld>
  <p:clrMapOvr>
    <a:masterClrMapping/>
  </p:clrMapOvr>
  <p:extLst>
    <p:ext uri="{DCECCB84-F9BA-43D5-87BE-67443E8EF086}">
      <p15:sldGuideLst xmlns:p15="http://schemas.microsoft.com/office/powerpoint/2012/main">
        <p15:guide id="1" orient="horz" pos="872">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01455" y="0"/>
            <a:ext cx="5143500"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GB" dirty="0"/>
          </a:p>
        </p:txBody>
      </p:sp>
      <p:sp>
        <p:nvSpPr>
          <p:cNvPr id="4" name="Text Placeholder 3"/>
          <p:cNvSpPr>
            <a:spLocks noGrp="1"/>
          </p:cNvSpPr>
          <p:nvPr>
            <p:ph type="body" sz="quarter" idx="13"/>
          </p:nvPr>
        </p:nvSpPr>
        <p:spPr>
          <a:xfrm>
            <a:off x="409328" y="1347788"/>
            <a:ext cx="8375897" cy="3455987"/>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hasCustomPrompt="1"/>
          </p:nvPr>
        </p:nvSpPr>
        <p:spPr>
          <a:xfrm>
            <a:off x="409328" y="987574"/>
            <a:ext cx="8609558" cy="296441"/>
          </a:xfrm>
        </p:spPr>
        <p:txBody>
          <a:bodyPr/>
          <a:lstStyle>
            <a:lvl1pPr marL="0" indent="0">
              <a:buNone/>
              <a:defRPr sz="1200" i="1">
                <a:solidFill>
                  <a:srgbClr val="405B82"/>
                </a:solidFill>
              </a:defRPr>
            </a:lvl1pPr>
          </a:lstStyle>
          <a:p>
            <a:pPr lvl="0"/>
            <a:r>
              <a:rPr lang="en-GB" dirty="0"/>
              <a:t>Edit Master text styles</a:t>
            </a:r>
          </a:p>
        </p:txBody>
      </p:sp>
    </p:spTree>
    <p:extLst>
      <p:ext uri="{BB962C8B-B14F-4D97-AF65-F5344CB8AC3E}">
        <p14:creationId xmlns:p14="http://schemas.microsoft.com/office/powerpoint/2010/main" val="2913212655"/>
      </p:ext>
    </p:extLst>
  </p:cSld>
  <p:clrMapOvr>
    <a:masterClrMapping/>
  </p:clrMapOvr>
  <p:extLst>
    <p:ext uri="{DCECCB84-F9BA-43D5-87BE-67443E8EF086}">
      <p15:sldGuideLst xmlns:p15="http://schemas.microsoft.com/office/powerpoint/2012/main">
        <p15:guide id="1" orient="horz" pos="849">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0B09FD5-8C44-455D-B9BD-82B8DEF406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18" r="8345" b="16429"/>
          <a:stretch/>
        </p:blipFill>
        <p:spPr>
          <a:xfrm>
            <a:off x="-33453" y="-11152"/>
            <a:ext cx="9177454" cy="5179828"/>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435750"/>
            <a:ext cx="6456563" cy="1991984"/>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US" dirty="0"/>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US" sz="800">
              <a:solidFill>
                <a:schemeClr val="tx2"/>
              </a:solidFill>
            </a:endParaRPr>
          </a:p>
        </p:txBody>
      </p:sp>
      <p:sp>
        <p:nvSpPr>
          <p:cNvPr id="4" name="Text Placeholder 3"/>
          <p:cNvSpPr>
            <a:spLocks noGrp="1"/>
          </p:cNvSpPr>
          <p:nvPr>
            <p:ph type="body" sz="quarter" idx="12"/>
          </p:nvPr>
        </p:nvSpPr>
        <p:spPr>
          <a:xfrm>
            <a:off x="425930" y="2881486"/>
            <a:ext cx="3384204" cy="914400"/>
          </a:xfrm>
        </p:spPr>
        <p:txBody>
          <a:bodyPr/>
          <a:lstStyle>
            <a:lvl1pPr marL="0" indent="0">
              <a:buNone/>
              <a:defRPr sz="1800">
                <a:solidFill>
                  <a:schemeClr val="bg1"/>
                </a:solidFill>
              </a:defRPr>
            </a:lvl1pPr>
          </a:lstStyle>
          <a:p>
            <a:pPr lvl="0"/>
            <a:r>
              <a:rPr lang="en-US"/>
              <a:t>Click to edit Master text styles</a:t>
            </a:r>
          </a:p>
        </p:txBody>
      </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4437333"/>
            <a:ext cx="1583471" cy="426371"/>
          </a:xfrm>
          <a:prstGeom prst="rect">
            <a:avLst/>
          </a:prstGeom>
        </p:spPr>
      </p:pic>
      <p:sp>
        <p:nvSpPr>
          <p:cNvPr id="6" name="Pladsholder til tekst 5"/>
          <p:cNvSpPr>
            <a:spLocks noGrp="1"/>
          </p:cNvSpPr>
          <p:nvPr>
            <p:ph type="body" sz="quarter" idx="13"/>
          </p:nvPr>
        </p:nvSpPr>
        <p:spPr>
          <a:xfrm>
            <a:off x="419100" y="4335946"/>
            <a:ext cx="3390900" cy="468313"/>
          </a:xfrm>
        </p:spPr>
        <p:txBody>
          <a:bodyPr anchor="b"/>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typografien i masterens</a:t>
            </a:r>
          </a:p>
        </p:txBody>
      </p:sp>
    </p:spTree>
    <p:extLst>
      <p:ext uri="{BB962C8B-B14F-4D97-AF65-F5344CB8AC3E}">
        <p14:creationId xmlns:p14="http://schemas.microsoft.com/office/powerpoint/2010/main" val="14727598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Content_bubbl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01455" y="0"/>
            <a:ext cx="5143500"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GB" dirty="0"/>
          </a:p>
        </p:txBody>
      </p:sp>
      <p:sp>
        <p:nvSpPr>
          <p:cNvPr id="4" name="Text Placeholder 3"/>
          <p:cNvSpPr>
            <a:spLocks noGrp="1"/>
          </p:cNvSpPr>
          <p:nvPr>
            <p:ph type="body" sz="quarter" idx="13"/>
          </p:nvPr>
        </p:nvSpPr>
        <p:spPr>
          <a:xfrm>
            <a:off x="409329" y="1347788"/>
            <a:ext cx="4522712" cy="3455987"/>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hasCustomPrompt="1"/>
          </p:nvPr>
        </p:nvSpPr>
        <p:spPr>
          <a:xfrm>
            <a:off x="409328" y="987574"/>
            <a:ext cx="8609558" cy="296441"/>
          </a:xfrm>
        </p:spPr>
        <p:txBody>
          <a:bodyPr/>
          <a:lstStyle>
            <a:lvl1pPr marL="0" indent="0">
              <a:buNone/>
              <a:defRPr sz="1200" i="1">
                <a:solidFill>
                  <a:srgbClr val="405B82"/>
                </a:solidFill>
              </a:defRPr>
            </a:lvl1pPr>
          </a:lstStyle>
          <a:p>
            <a:pPr lvl="0"/>
            <a:r>
              <a:rPr lang="en-GB" dirty="0"/>
              <a:t>Edit Master text styles</a:t>
            </a:r>
          </a:p>
        </p:txBody>
      </p:sp>
    </p:spTree>
    <p:extLst>
      <p:ext uri="{BB962C8B-B14F-4D97-AF65-F5344CB8AC3E}">
        <p14:creationId xmlns:p14="http://schemas.microsoft.com/office/powerpoint/2010/main" val="1338377055"/>
      </p:ext>
    </p:extLst>
  </p:cSld>
  <p:clrMapOvr>
    <a:masterClrMapping/>
  </p:clrMapOvr>
  <p:extLst>
    <p:ext uri="{DCECCB84-F9BA-43D5-87BE-67443E8EF086}">
      <p15:sldGuideLst xmlns:p15="http://schemas.microsoft.com/office/powerpoint/2012/main">
        <p15:guide id="1" orient="horz" pos="849">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9_Title and Content">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572000" y="0"/>
            <a:ext cx="4608512" cy="5143500"/>
          </a:xfrm>
        </p:spPr>
        <p:txBody>
          <a:bodyPr/>
          <a:lstStyle/>
          <a:p>
            <a:endParaRPr lang="da-DK"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01455" y="0"/>
            <a:ext cx="5143500" cy="5143500"/>
          </a:xfrm>
          <a:prstGeom prst="rect">
            <a:avLst/>
          </a:prstGeom>
        </p:spPr>
      </p:pic>
      <p:sp>
        <p:nvSpPr>
          <p:cNvPr id="2" name="Title 1"/>
          <p:cNvSpPr>
            <a:spLocks noGrp="1"/>
          </p:cNvSpPr>
          <p:nvPr>
            <p:ph type="title"/>
          </p:nvPr>
        </p:nvSpPr>
        <p:spPr>
          <a:xfrm>
            <a:off x="409328" y="555526"/>
            <a:ext cx="3982652" cy="828774"/>
          </a:xfrm>
        </p:spPr>
        <p:txBody>
          <a:bodyPr/>
          <a:lstStyle>
            <a:lvl1pPr>
              <a:defRPr sz="2800" b="0">
                <a:solidFill>
                  <a:srgbClr val="002559"/>
                </a:solidFill>
                <a:latin typeface="Georgia" panose="02040502050405020303" pitchFamily="18" charset="0"/>
              </a:defRPr>
            </a:lvl1pPr>
          </a:lstStyle>
          <a:p>
            <a:endParaRPr lang="en-GB" dirty="0"/>
          </a:p>
        </p:txBody>
      </p:sp>
      <p:sp>
        <p:nvSpPr>
          <p:cNvPr id="4" name="Text Placeholder 3"/>
          <p:cNvSpPr>
            <a:spLocks noGrp="1"/>
          </p:cNvSpPr>
          <p:nvPr>
            <p:ph type="body" sz="quarter" idx="13"/>
          </p:nvPr>
        </p:nvSpPr>
        <p:spPr>
          <a:xfrm>
            <a:off x="409329" y="1650802"/>
            <a:ext cx="3874639" cy="3152973"/>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GB" dirty="0"/>
              <a:t>Click to edit Master text styles</a:t>
            </a:r>
          </a:p>
          <a:p>
            <a:pPr lvl="1"/>
            <a:r>
              <a:rPr lang="en-GB" dirty="0"/>
              <a:t>Second level</a:t>
            </a:r>
          </a:p>
          <a:p>
            <a:pPr lvl="2"/>
            <a:r>
              <a:rPr lang="en-GB" dirty="0"/>
              <a:t>Third level</a:t>
            </a:r>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399729"/>
      </p:ext>
    </p:extLst>
  </p:cSld>
  <p:clrMapOvr>
    <a:masterClrMapping/>
  </p:clrMapOvr>
  <p:extLst>
    <p:ext uri="{DCECCB84-F9BA-43D5-87BE-67443E8EF086}">
      <p15:sldGuideLst xmlns:p15="http://schemas.microsoft.com/office/powerpoint/2012/main">
        <p15:guide id="1" orient="horz" pos="849">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098" name="Rectangle 2"/>
          <p:cNvSpPr>
            <a:spLocks noGrp="1" noChangeArrowheads="1"/>
          </p:cNvSpPr>
          <p:nvPr>
            <p:ph type="ctrTitle"/>
          </p:nvPr>
        </p:nvSpPr>
        <p:spPr>
          <a:xfrm>
            <a:off x="419693" y="2823778"/>
            <a:ext cx="6456563" cy="1691965"/>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GB" dirty="0"/>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GB" sz="800" dirty="0">
              <a:solidFill>
                <a:schemeClr val="tx2"/>
              </a:solidFill>
            </a:endParaRPr>
          </a:p>
        </p:txBody>
      </p:sp>
      <p:pic>
        <p:nvPicPr>
          <p:cNvPr id="8" name="Billed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56376" y="132393"/>
            <a:ext cx="810150" cy="218144"/>
          </a:xfrm>
          <a:prstGeom prst="rect">
            <a:avLst/>
          </a:prstGeom>
        </p:spPr>
      </p:pic>
      <p:sp>
        <p:nvSpPr>
          <p:cNvPr id="9" name="Oval 8"/>
          <p:cNvSpPr/>
          <p:nvPr userDrawn="1"/>
        </p:nvSpPr>
        <p:spPr bwMode="auto">
          <a:xfrm>
            <a:off x="131386" y="145418"/>
            <a:ext cx="179785" cy="179785"/>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0"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GB" sz="600" b="1" smtClean="0">
                <a:solidFill>
                  <a:srgbClr val="8C8C8C"/>
                </a:solidFill>
                <a:latin typeface="+mn-lt"/>
              </a:rPr>
              <a:pPr algn="ctr"/>
              <a:t>‹#›</a:t>
            </a:fld>
            <a:endParaRPr lang="en-GB" sz="600" b="1" dirty="0">
              <a:solidFill>
                <a:srgbClr val="8C8C8C"/>
              </a:solidFill>
              <a:latin typeface="+mn-lt"/>
            </a:endParaRPr>
          </a:p>
        </p:txBody>
      </p:sp>
      <p:sp>
        <p:nvSpPr>
          <p:cNvPr id="2" name="TextBox 1">
            <a:extLst>
              <a:ext uri="{FF2B5EF4-FFF2-40B4-BE49-F238E27FC236}">
                <a16:creationId xmlns:a16="http://schemas.microsoft.com/office/drawing/2014/main" id="{779C693E-B43D-1A3D-F157-B01B7788DFF8}"/>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3125457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t="5314" b="9076"/>
          <a:stretch/>
        </p:blipFill>
        <p:spPr>
          <a:xfrm>
            <a:off x="-72516" y="-56542"/>
            <a:ext cx="9216516" cy="5266771"/>
          </a:xfrm>
          <a:prstGeom prst="rect">
            <a:avLst/>
          </a:prstGeom>
        </p:spPr>
      </p:pic>
      <p:pic>
        <p:nvPicPr>
          <p:cNvPr id="15" name="Billed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53689" y="118529"/>
            <a:ext cx="810150" cy="218144"/>
          </a:xfrm>
          <a:prstGeom prst="rect">
            <a:avLst/>
          </a:prstGeom>
        </p:spPr>
      </p:pic>
      <p:sp>
        <p:nvSpPr>
          <p:cNvPr id="9" name="Oval 8"/>
          <p:cNvSpPr/>
          <p:nvPr userDrawn="1"/>
        </p:nvSpPr>
        <p:spPr bwMode="auto">
          <a:xfrm>
            <a:off x="131386" y="145418"/>
            <a:ext cx="179785" cy="179785"/>
          </a:xfrm>
          <a:prstGeom prst="ellipse">
            <a:avLst/>
          </a:prstGeom>
          <a:solidFill>
            <a:schemeClr val="bg1">
              <a:lumMod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2"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GB" sz="600" b="1" smtClean="0">
                <a:solidFill>
                  <a:schemeClr val="bg1"/>
                </a:solidFill>
                <a:latin typeface="+mn-lt"/>
              </a:rPr>
              <a:pPr algn="ctr"/>
              <a:t>‹#›</a:t>
            </a:fld>
            <a:endParaRPr lang="en-GB" sz="600" b="1" dirty="0">
              <a:solidFill>
                <a:schemeClr val="bg1"/>
              </a:solidFill>
              <a:latin typeface="+mn-lt"/>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951570"/>
            <a:ext cx="5736483" cy="1404156"/>
          </a:xfrm>
        </p:spPr>
        <p:txBody>
          <a:bodyPr anchor="t"/>
          <a:lstStyle>
            <a:lvl1pPr>
              <a:lnSpc>
                <a:spcPts val="5200"/>
              </a:lnSpc>
              <a:spcBef>
                <a:spcPts val="600"/>
              </a:spcBef>
              <a:spcAft>
                <a:spcPts val="1200"/>
              </a:spcAft>
              <a:defRPr sz="4400" b="0">
                <a:solidFill>
                  <a:schemeClr val="bg1"/>
                </a:solidFill>
                <a:latin typeface="Georgia" panose="02040502050405020303" pitchFamily="18" charset="0"/>
              </a:defRPr>
            </a:lvl1pPr>
          </a:lstStyle>
          <a:p>
            <a:r>
              <a:rPr lang="en-GB" dirty="0"/>
              <a:t>Click to edit Master title style</a:t>
            </a:r>
          </a:p>
        </p:txBody>
      </p:sp>
      <p:sp>
        <p:nvSpPr>
          <p:cNvPr id="4" name="Text Placeholder 3"/>
          <p:cNvSpPr>
            <a:spLocks noGrp="1"/>
          </p:cNvSpPr>
          <p:nvPr>
            <p:ph type="body" sz="quarter" idx="12"/>
          </p:nvPr>
        </p:nvSpPr>
        <p:spPr>
          <a:xfrm>
            <a:off x="425930" y="2355726"/>
            <a:ext cx="5753024" cy="1728192"/>
          </a:xfrm>
        </p:spPr>
        <p:txBody>
          <a:bodyPr/>
          <a:lstStyle>
            <a:lvl1pPr marL="0" indent="0">
              <a:buNone/>
              <a:defRPr sz="1000">
                <a:solidFill>
                  <a:schemeClr val="bg1"/>
                </a:solidFill>
              </a:defRPr>
            </a:lvl1pPr>
          </a:lstStyle>
          <a:p>
            <a:pPr lvl="0"/>
            <a:r>
              <a:rPr lang="en-GB" dirty="0"/>
              <a:t>Click to edit Master text styles</a:t>
            </a:r>
          </a:p>
        </p:txBody>
      </p:sp>
      <p:sp>
        <p:nvSpPr>
          <p:cNvPr id="3" name="TextBox 2">
            <a:extLst>
              <a:ext uri="{FF2B5EF4-FFF2-40B4-BE49-F238E27FC236}">
                <a16:creationId xmlns:a16="http://schemas.microsoft.com/office/drawing/2014/main" id="{7B320A38-8396-FE0C-D9B8-5900D18F950B}"/>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1144759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t="7712" b="6866"/>
          <a:stretch/>
        </p:blipFill>
        <p:spPr>
          <a:xfrm>
            <a:off x="0" y="-20538"/>
            <a:ext cx="9144000" cy="5184576"/>
          </a:xfrm>
          <a:prstGeom prst="rect">
            <a:avLst/>
          </a:prstGeom>
        </p:spPr>
      </p:pic>
      <p:pic>
        <p:nvPicPr>
          <p:cNvPr id="15" name="Billed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53689" y="118529"/>
            <a:ext cx="810150" cy="218144"/>
          </a:xfrm>
          <a:prstGeom prst="rect">
            <a:avLst/>
          </a:prstGeom>
        </p:spPr>
      </p:pic>
      <p:sp>
        <p:nvSpPr>
          <p:cNvPr id="9" name="Oval 8"/>
          <p:cNvSpPr/>
          <p:nvPr userDrawn="1"/>
        </p:nvSpPr>
        <p:spPr bwMode="auto">
          <a:xfrm>
            <a:off x="131386" y="145418"/>
            <a:ext cx="179785" cy="179785"/>
          </a:xfrm>
          <a:prstGeom prst="ellipse">
            <a:avLst/>
          </a:prstGeom>
          <a:solidFill>
            <a:schemeClr val="bg1">
              <a:lumMod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2"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GB" sz="600" b="1" smtClean="0">
                <a:solidFill>
                  <a:schemeClr val="bg1"/>
                </a:solidFill>
                <a:latin typeface="+mn-lt"/>
              </a:rPr>
              <a:pPr algn="ctr"/>
              <a:t>‹#›</a:t>
            </a:fld>
            <a:endParaRPr lang="en-GB" sz="600" b="1" dirty="0">
              <a:solidFill>
                <a:schemeClr val="bg1"/>
              </a:solidFill>
              <a:latin typeface="+mn-lt"/>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951570"/>
            <a:ext cx="5736483" cy="1404156"/>
          </a:xfrm>
        </p:spPr>
        <p:txBody>
          <a:bodyPr anchor="t"/>
          <a:lstStyle>
            <a:lvl1pPr>
              <a:lnSpc>
                <a:spcPts val="5200"/>
              </a:lnSpc>
              <a:spcBef>
                <a:spcPts val="600"/>
              </a:spcBef>
              <a:spcAft>
                <a:spcPts val="1200"/>
              </a:spcAft>
              <a:defRPr sz="4400" b="0">
                <a:solidFill>
                  <a:schemeClr val="bg1"/>
                </a:solidFill>
                <a:latin typeface="Georgia" panose="02040502050405020303" pitchFamily="18" charset="0"/>
              </a:defRPr>
            </a:lvl1pPr>
          </a:lstStyle>
          <a:p>
            <a:r>
              <a:rPr lang="en-GB" dirty="0"/>
              <a:t>Click to edit Master title style</a:t>
            </a:r>
          </a:p>
        </p:txBody>
      </p:sp>
      <p:sp>
        <p:nvSpPr>
          <p:cNvPr id="4" name="Text Placeholder 3"/>
          <p:cNvSpPr>
            <a:spLocks noGrp="1"/>
          </p:cNvSpPr>
          <p:nvPr>
            <p:ph type="body" sz="quarter" idx="12"/>
          </p:nvPr>
        </p:nvSpPr>
        <p:spPr>
          <a:xfrm>
            <a:off x="425930" y="2355726"/>
            <a:ext cx="5753024" cy="1728192"/>
          </a:xfrm>
        </p:spPr>
        <p:txBody>
          <a:bodyPr/>
          <a:lstStyle>
            <a:lvl1pPr marL="0" indent="0">
              <a:buNone/>
              <a:defRPr sz="1000">
                <a:solidFill>
                  <a:schemeClr val="bg1"/>
                </a:solidFill>
              </a:defRPr>
            </a:lvl1pPr>
          </a:lstStyle>
          <a:p>
            <a:pPr lvl="0"/>
            <a:r>
              <a:rPr lang="en-GB" dirty="0"/>
              <a:t>Click to edit Master text styles</a:t>
            </a:r>
          </a:p>
        </p:txBody>
      </p:sp>
      <p:sp>
        <p:nvSpPr>
          <p:cNvPr id="2" name="TextBox 1">
            <a:extLst>
              <a:ext uri="{FF2B5EF4-FFF2-40B4-BE49-F238E27FC236}">
                <a16:creationId xmlns:a16="http://schemas.microsoft.com/office/drawing/2014/main" id="{929B78CA-3710-1926-0985-8256F47EBFCB}"/>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863282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b="15363"/>
          <a:stretch/>
        </p:blipFill>
        <p:spPr>
          <a:xfrm>
            <a:off x="0" y="-20538"/>
            <a:ext cx="9157774" cy="5164038"/>
          </a:xfrm>
          <a:prstGeom prst="rect">
            <a:avLst/>
          </a:prstGeom>
        </p:spPr>
      </p:pic>
      <p:pic>
        <p:nvPicPr>
          <p:cNvPr id="15" name="Billed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53689" y="118529"/>
            <a:ext cx="810150" cy="218144"/>
          </a:xfrm>
          <a:prstGeom prst="rect">
            <a:avLst/>
          </a:prstGeom>
        </p:spPr>
      </p:pic>
      <p:sp>
        <p:nvSpPr>
          <p:cNvPr id="9" name="Oval 8"/>
          <p:cNvSpPr/>
          <p:nvPr userDrawn="1"/>
        </p:nvSpPr>
        <p:spPr bwMode="auto">
          <a:xfrm>
            <a:off x="131386" y="145418"/>
            <a:ext cx="179785" cy="179785"/>
          </a:xfrm>
          <a:prstGeom prst="ellipse">
            <a:avLst/>
          </a:prstGeom>
          <a:solidFill>
            <a:schemeClr val="bg1">
              <a:lumMod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2"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GB" sz="600" b="1" smtClean="0">
                <a:solidFill>
                  <a:schemeClr val="bg1"/>
                </a:solidFill>
                <a:latin typeface="+mn-lt"/>
              </a:rPr>
              <a:pPr algn="ctr"/>
              <a:t>‹#›</a:t>
            </a:fld>
            <a:endParaRPr lang="en-GB" sz="600" b="1" dirty="0">
              <a:solidFill>
                <a:schemeClr val="bg1"/>
              </a:solidFill>
              <a:latin typeface="+mn-lt"/>
            </a:endParaRP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951570"/>
            <a:ext cx="5736483" cy="1404156"/>
          </a:xfrm>
        </p:spPr>
        <p:txBody>
          <a:bodyPr anchor="t"/>
          <a:lstStyle>
            <a:lvl1pPr>
              <a:lnSpc>
                <a:spcPts val="5200"/>
              </a:lnSpc>
              <a:spcBef>
                <a:spcPts val="600"/>
              </a:spcBef>
              <a:spcAft>
                <a:spcPts val="1200"/>
              </a:spcAft>
              <a:defRPr sz="4400" b="0">
                <a:solidFill>
                  <a:schemeClr val="bg1"/>
                </a:solidFill>
                <a:latin typeface="Georgia" panose="02040502050405020303" pitchFamily="18" charset="0"/>
              </a:defRPr>
            </a:lvl1pPr>
          </a:lstStyle>
          <a:p>
            <a:r>
              <a:rPr lang="en-GB" dirty="0"/>
              <a:t>Click to edit Master title style</a:t>
            </a:r>
          </a:p>
        </p:txBody>
      </p:sp>
      <p:sp>
        <p:nvSpPr>
          <p:cNvPr id="4" name="Text Placeholder 3"/>
          <p:cNvSpPr>
            <a:spLocks noGrp="1"/>
          </p:cNvSpPr>
          <p:nvPr>
            <p:ph type="body" sz="quarter" idx="12"/>
          </p:nvPr>
        </p:nvSpPr>
        <p:spPr>
          <a:xfrm>
            <a:off x="425930" y="2355726"/>
            <a:ext cx="5753024" cy="1728192"/>
          </a:xfrm>
        </p:spPr>
        <p:txBody>
          <a:bodyPr/>
          <a:lstStyle>
            <a:lvl1pPr marL="0" indent="0">
              <a:buNone/>
              <a:defRPr sz="1000">
                <a:solidFill>
                  <a:schemeClr val="bg1"/>
                </a:solidFill>
              </a:defRPr>
            </a:lvl1pPr>
          </a:lstStyle>
          <a:p>
            <a:pPr lvl="0"/>
            <a:r>
              <a:rPr lang="en-GB" dirty="0"/>
              <a:t>Click to edit Master text styles</a:t>
            </a:r>
          </a:p>
        </p:txBody>
      </p:sp>
      <p:sp>
        <p:nvSpPr>
          <p:cNvPr id="2" name="TextBox 1">
            <a:extLst>
              <a:ext uri="{FF2B5EF4-FFF2-40B4-BE49-F238E27FC236}">
                <a16:creationId xmlns:a16="http://schemas.microsoft.com/office/drawing/2014/main" id="{78E4E5E1-BC86-4EA9-034E-14D8D65B99F1}"/>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rgbClr val="002060"/>
                </a:solidFill>
                <a:latin typeface="Georgia" panose="02040502050405020303" pitchFamily="18" charset="0"/>
                <a:ea typeface="+mn-ea"/>
                <a:cs typeface="+mn-cs"/>
              </a:rPr>
              <a:t>Q2 2023 – Nordea – 25 August 2023</a:t>
            </a:r>
            <a:endParaRPr lang="da-DK" sz="600" b="0" kern="1200" dirty="0">
              <a:solidFill>
                <a:srgbClr val="002060"/>
              </a:solidFill>
              <a:latin typeface="Georgia" panose="02040502050405020303" pitchFamily="18" charset="0"/>
              <a:ea typeface="+mn-ea"/>
              <a:cs typeface="+mn-cs"/>
            </a:endParaRPr>
          </a:p>
        </p:txBody>
      </p:sp>
    </p:spTree>
    <p:extLst>
      <p:ext uri="{BB962C8B-B14F-4D97-AF65-F5344CB8AC3E}">
        <p14:creationId xmlns:p14="http://schemas.microsoft.com/office/powerpoint/2010/main" val="279422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25930" y="4587974"/>
            <a:ext cx="6702354" cy="432048"/>
          </a:xfrm>
        </p:spPr>
        <p:txBody>
          <a:bodyPr/>
          <a:lstStyle>
            <a:lvl1pPr marL="0" indent="0">
              <a:buNone/>
              <a:defRPr sz="1000">
                <a:solidFill>
                  <a:schemeClr val="bg1"/>
                </a:solidFill>
              </a:defRPr>
            </a:lvl1pPr>
          </a:lstStyle>
          <a:p>
            <a:pPr lvl="0"/>
            <a:r>
              <a:rPr lang="en-GB" dirty="0"/>
              <a:t>Click to edit Master text styles</a:t>
            </a:r>
          </a:p>
        </p:txBody>
      </p:sp>
      <p:pic>
        <p:nvPicPr>
          <p:cNvPr id="11" name="Billed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956376" y="132393"/>
            <a:ext cx="810150" cy="218144"/>
          </a:xfrm>
          <a:prstGeom prst="rect">
            <a:avLst/>
          </a:prstGeom>
        </p:spPr>
      </p:pic>
      <p:sp>
        <p:nvSpPr>
          <p:cNvPr id="13" name="Oval 12"/>
          <p:cNvSpPr/>
          <p:nvPr userDrawn="1"/>
        </p:nvSpPr>
        <p:spPr bwMode="auto">
          <a:xfrm>
            <a:off x="131386" y="145418"/>
            <a:ext cx="179785" cy="179785"/>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4"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GB" sz="600" b="1" smtClean="0">
                <a:solidFill>
                  <a:srgbClr val="8C8C8C"/>
                </a:solidFill>
                <a:latin typeface="+mn-lt"/>
              </a:rPr>
              <a:pPr algn="ctr"/>
              <a:t>‹#›</a:t>
            </a:fld>
            <a:endParaRPr lang="en-GB" sz="600" b="1" dirty="0">
              <a:solidFill>
                <a:srgbClr val="8C8C8C"/>
              </a:solidFill>
              <a:latin typeface="+mn-lt"/>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82381" y="20538"/>
            <a:ext cx="4494276" cy="5143500"/>
          </a:xfrm>
          <a:prstGeom prst="rect">
            <a:avLst/>
          </a:prstGeom>
        </p:spPr>
      </p:pic>
      <p:sp>
        <p:nvSpPr>
          <p:cNvPr id="4098" name="Rectangle 2"/>
          <p:cNvSpPr>
            <a:spLocks noGrp="1" noChangeArrowheads="1"/>
          </p:cNvSpPr>
          <p:nvPr>
            <p:ph type="ctrTitle"/>
          </p:nvPr>
        </p:nvSpPr>
        <p:spPr>
          <a:xfrm>
            <a:off x="419693" y="555625"/>
            <a:ext cx="5736483" cy="1620081"/>
          </a:xfrm>
        </p:spPr>
        <p:txBody>
          <a:bodyPr anchor="t"/>
          <a:lstStyle>
            <a:lvl1pPr>
              <a:lnSpc>
                <a:spcPts val="5200"/>
              </a:lnSpc>
              <a:spcBef>
                <a:spcPts val="600"/>
              </a:spcBef>
              <a:spcAft>
                <a:spcPts val="1200"/>
              </a:spcAft>
              <a:defRPr sz="4400" b="0">
                <a:solidFill>
                  <a:schemeClr val="bg1"/>
                </a:solidFill>
                <a:latin typeface="Georgia" panose="02040502050405020303" pitchFamily="18" charset="0"/>
              </a:defRPr>
            </a:lvl1pPr>
          </a:lstStyle>
          <a:p>
            <a:r>
              <a:rPr lang="en-GB" dirty="0"/>
              <a:t>Click to edit Master title style</a:t>
            </a:r>
          </a:p>
        </p:txBody>
      </p:sp>
      <p:sp>
        <p:nvSpPr>
          <p:cNvPr id="15" name="TextBox 14">
            <a:extLst>
              <a:ext uri="{FF2B5EF4-FFF2-40B4-BE49-F238E27FC236}">
                <a16:creationId xmlns:a16="http://schemas.microsoft.com/office/drawing/2014/main" id="{44100442-7667-4483-BB8E-86A251ED12C4}"/>
              </a:ext>
            </a:extLst>
          </p:cNvPr>
          <p:cNvSpPr txBox="1"/>
          <p:nvPr userDrawn="1"/>
        </p:nvSpPr>
        <p:spPr>
          <a:xfrm>
            <a:off x="305499" y="123251"/>
            <a:ext cx="2837636" cy="200055"/>
          </a:xfrm>
          <a:prstGeom prst="rect">
            <a:avLst/>
          </a:prstGeom>
          <a:noFill/>
        </p:spPr>
        <p:txBody>
          <a:bodyPr wrap="none" rtlCol="0" anchor="b">
            <a:spAutoFit/>
          </a:bodyPr>
          <a:lstStyle/>
          <a:p>
            <a:pPr algn="l"/>
            <a:r>
              <a:rPr lang="en-GB" sz="700" b="0" kern="1200" dirty="0">
                <a:solidFill>
                  <a:schemeClr val="bg1"/>
                </a:solidFill>
                <a:latin typeface="Georgia" panose="02040502050405020303" pitchFamily="18" charset="0"/>
                <a:ea typeface="+mn-ea"/>
                <a:cs typeface="+mn-cs"/>
              </a:rPr>
              <a:t>Q3 2021</a:t>
            </a:r>
            <a:r>
              <a:rPr lang="en-GB" sz="700" b="0" kern="1200" baseline="0" dirty="0">
                <a:solidFill>
                  <a:schemeClr val="bg1"/>
                </a:solidFill>
                <a:latin typeface="Georgia" panose="02040502050405020303" pitchFamily="18" charset="0"/>
                <a:ea typeface="+mn-ea"/>
                <a:cs typeface="+mn-cs"/>
              </a:rPr>
              <a:t> results</a:t>
            </a:r>
            <a:r>
              <a:rPr lang="en-GB" sz="700" b="0" kern="1200" dirty="0">
                <a:solidFill>
                  <a:schemeClr val="bg1"/>
                </a:solidFill>
                <a:latin typeface="Georgia" panose="02040502050405020303" pitchFamily="18" charset="0"/>
                <a:ea typeface="+mn-ea"/>
                <a:cs typeface="+mn-cs"/>
              </a:rPr>
              <a:t> &amp; full-year outlook – Webcast – 11 November 2021</a:t>
            </a:r>
            <a:endParaRPr lang="en-GB" sz="600" b="0" kern="1200" dirty="0">
              <a:solidFill>
                <a:schemeClr val="bg1"/>
              </a:solidFill>
              <a:latin typeface="Georgia" panose="02040502050405020303" pitchFamily="18"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D7A4BE8-6251-4D27-91C1-2F631058C2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476250"/>
            <a:ext cx="9162510" cy="6108340"/>
          </a:xfrm>
          <a:prstGeom prst="rect">
            <a:avLst/>
          </a:prstGeom>
        </p:spPr>
      </p:pic>
      <p:sp>
        <p:nvSpPr>
          <p:cNvPr id="2" name="TextBox 1">
            <a:extLst>
              <a:ext uri="{FF2B5EF4-FFF2-40B4-BE49-F238E27FC236}">
                <a16:creationId xmlns:a16="http://schemas.microsoft.com/office/drawing/2014/main" id="{8B7FE776-8D77-BE0B-C138-73F23F4C957C}"/>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935313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098" name="Rectangle 2"/>
          <p:cNvSpPr>
            <a:spLocks noGrp="1" noChangeArrowheads="1"/>
          </p:cNvSpPr>
          <p:nvPr>
            <p:ph type="ctrTitle"/>
          </p:nvPr>
        </p:nvSpPr>
        <p:spPr>
          <a:xfrm>
            <a:off x="419693" y="2823778"/>
            <a:ext cx="6456563" cy="1691965"/>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GB" dirty="0"/>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GB" sz="800" dirty="0">
              <a:solidFill>
                <a:schemeClr val="tx2"/>
              </a:solidFill>
            </a:endParaRPr>
          </a:p>
        </p:txBody>
      </p:sp>
      <p:pic>
        <p:nvPicPr>
          <p:cNvPr id="8" name="Billed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56376" y="132393"/>
            <a:ext cx="810150" cy="218144"/>
          </a:xfrm>
          <a:prstGeom prst="rect">
            <a:avLst/>
          </a:prstGeom>
        </p:spPr>
      </p:pic>
      <p:sp>
        <p:nvSpPr>
          <p:cNvPr id="9" name="Oval 8"/>
          <p:cNvSpPr/>
          <p:nvPr userDrawn="1"/>
        </p:nvSpPr>
        <p:spPr bwMode="auto">
          <a:xfrm>
            <a:off x="131386" y="145418"/>
            <a:ext cx="179785" cy="179785"/>
          </a:xfrm>
          <a:prstGeom prst="ellips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0"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GB" sz="600" b="1" smtClean="0">
                <a:solidFill>
                  <a:srgbClr val="8C8C8C"/>
                </a:solidFill>
                <a:latin typeface="+mn-lt"/>
              </a:rPr>
              <a:pPr algn="ctr"/>
              <a:t>‹#›</a:t>
            </a:fld>
            <a:endParaRPr lang="en-GB" sz="600" b="1" dirty="0">
              <a:solidFill>
                <a:srgbClr val="8C8C8C"/>
              </a:solidFill>
              <a:latin typeface="+mn-lt"/>
            </a:endParaRPr>
          </a:p>
        </p:txBody>
      </p:sp>
      <p:sp>
        <p:nvSpPr>
          <p:cNvPr id="3" name="TextBox 2">
            <a:extLst>
              <a:ext uri="{FF2B5EF4-FFF2-40B4-BE49-F238E27FC236}">
                <a16:creationId xmlns:a16="http://schemas.microsoft.com/office/drawing/2014/main" id="{3B104DAF-194E-73CB-60FE-C15D70334AB5}"/>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solidFill>
                <a:latin typeface="Georgia" panose="02040502050405020303" pitchFamily="18" charset="0"/>
                <a:ea typeface="+mn-ea"/>
                <a:cs typeface="+mn-cs"/>
              </a:rPr>
              <a:t>Q2 2023 – Nordea – 25 August 2023</a:t>
            </a:r>
            <a:endParaRPr lang="da-DK" sz="600" b="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251136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8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C0DCC3-F4D9-A628-A257-DC1D88F2A4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339" t="17825" b="18335"/>
          <a:stretch/>
        </p:blipFill>
        <p:spPr>
          <a:xfrm>
            <a:off x="0" y="0"/>
            <a:ext cx="9144000" cy="51435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435750"/>
            <a:ext cx="6456563" cy="1991984"/>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US" dirty="0"/>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US" sz="800">
              <a:solidFill>
                <a:schemeClr val="tx2"/>
              </a:solidFill>
            </a:endParaRPr>
          </a:p>
        </p:txBody>
      </p:sp>
      <p:sp>
        <p:nvSpPr>
          <p:cNvPr id="4" name="Text Placeholder 3"/>
          <p:cNvSpPr>
            <a:spLocks noGrp="1"/>
          </p:cNvSpPr>
          <p:nvPr>
            <p:ph type="body" sz="quarter" idx="12"/>
          </p:nvPr>
        </p:nvSpPr>
        <p:spPr>
          <a:xfrm>
            <a:off x="425930" y="2881486"/>
            <a:ext cx="3384204" cy="914400"/>
          </a:xfrm>
        </p:spPr>
        <p:txBody>
          <a:bodyPr/>
          <a:lstStyle>
            <a:lvl1pPr marL="0" indent="0">
              <a:buNone/>
              <a:defRPr sz="1800">
                <a:solidFill>
                  <a:schemeClr val="bg1"/>
                </a:solidFill>
              </a:defRPr>
            </a:lvl1pPr>
          </a:lstStyle>
          <a:p>
            <a:pPr lvl="0"/>
            <a:r>
              <a:rPr lang="en-US"/>
              <a:t>Click to edit Master text styles</a:t>
            </a:r>
          </a:p>
        </p:txBody>
      </p:sp>
      <p:sp>
        <p:nvSpPr>
          <p:cNvPr id="6" name="Pladsholder til tekst 5"/>
          <p:cNvSpPr>
            <a:spLocks noGrp="1"/>
          </p:cNvSpPr>
          <p:nvPr>
            <p:ph type="body" sz="quarter" idx="13"/>
          </p:nvPr>
        </p:nvSpPr>
        <p:spPr>
          <a:xfrm>
            <a:off x="419100" y="4335946"/>
            <a:ext cx="3390900" cy="468313"/>
          </a:xfrm>
        </p:spPr>
        <p:txBody>
          <a:bodyPr anchor="b"/>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typografien i masterens</a:t>
            </a:r>
          </a:p>
        </p:txBody>
      </p:sp>
      <p:pic>
        <p:nvPicPr>
          <p:cNvPr id="3" name="Billede 2">
            <a:extLst>
              <a:ext uri="{FF2B5EF4-FFF2-40B4-BE49-F238E27FC236}">
                <a16:creationId xmlns:a16="http://schemas.microsoft.com/office/drawing/2014/main" id="{328BD148-B9F9-55D8-E067-CDD90BAFAE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4437333"/>
            <a:ext cx="1583471" cy="426371"/>
          </a:xfrm>
          <a:prstGeom prst="rect">
            <a:avLst/>
          </a:prstGeom>
        </p:spPr>
      </p:pic>
    </p:spTree>
    <p:extLst>
      <p:ext uri="{BB962C8B-B14F-4D97-AF65-F5344CB8AC3E}">
        <p14:creationId xmlns:p14="http://schemas.microsoft.com/office/powerpoint/2010/main" val="6312135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49724" y="20538"/>
            <a:ext cx="4494276" cy="5143500"/>
          </a:xfrm>
          <a:prstGeom prst="rect">
            <a:avLst/>
          </a:prstGeom>
        </p:spPr>
      </p:pic>
      <p:sp>
        <p:nvSpPr>
          <p:cNvPr id="4098" name="Rectangle 2"/>
          <p:cNvSpPr>
            <a:spLocks noGrp="1" noChangeArrowheads="1"/>
          </p:cNvSpPr>
          <p:nvPr>
            <p:ph type="ctrTitle"/>
          </p:nvPr>
        </p:nvSpPr>
        <p:spPr>
          <a:xfrm>
            <a:off x="419693" y="435750"/>
            <a:ext cx="6456563" cy="1991984"/>
          </a:xfrm>
        </p:spPr>
        <p:txBody>
          <a:bodyPr anchor="t"/>
          <a:lstStyle>
            <a:lvl1pPr>
              <a:lnSpc>
                <a:spcPts val="5760"/>
              </a:lnSpc>
              <a:spcAft>
                <a:spcPts val="1200"/>
              </a:spcAft>
              <a:defRPr sz="4800" b="0">
                <a:solidFill>
                  <a:schemeClr val="bg1"/>
                </a:solidFill>
                <a:latin typeface="Georgia" panose="02040502050405020303" pitchFamily="18" charset="0"/>
              </a:defRPr>
            </a:lvl1pPr>
          </a:lstStyle>
          <a:p>
            <a:r>
              <a:rPr lang="en-US"/>
              <a:t>Click to edit Master title style</a:t>
            </a:r>
          </a:p>
        </p:txBody>
      </p:sp>
      <p:sp>
        <p:nvSpPr>
          <p:cNvPr id="4154" name="SD_FLD_Author"/>
          <p:cNvSpPr>
            <a:spLocks noChangeArrowheads="1"/>
          </p:cNvSpPr>
          <p:nvPr userDrawn="1"/>
        </p:nvSpPr>
        <p:spPr bwMode="auto">
          <a:xfrm>
            <a:off x="4667250" y="4863704"/>
            <a:ext cx="4025900" cy="189309"/>
          </a:xfrm>
          <a:prstGeom prst="rect">
            <a:avLst/>
          </a:prstGeom>
          <a:noFill/>
          <a:ln w="9525">
            <a:noFill/>
            <a:miter lim="800000"/>
            <a:headEnd/>
            <a:tailEnd/>
          </a:ln>
          <a:effectLst/>
        </p:spPr>
        <p:txBody>
          <a:bodyPr wrap="none" lIns="0" tIns="0" rIns="0" bIns="0" anchor="b"/>
          <a:lstStyle/>
          <a:p>
            <a:endParaRPr lang="en-US" sz="800">
              <a:solidFill>
                <a:schemeClr val="tx2"/>
              </a:solidFill>
            </a:endParaRPr>
          </a:p>
        </p:txBody>
      </p:sp>
      <p:sp>
        <p:nvSpPr>
          <p:cNvPr id="4" name="Text Placeholder 3"/>
          <p:cNvSpPr>
            <a:spLocks noGrp="1"/>
          </p:cNvSpPr>
          <p:nvPr>
            <p:ph type="body" sz="quarter" idx="12"/>
          </p:nvPr>
        </p:nvSpPr>
        <p:spPr>
          <a:xfrm>
            <a:off x="425930" y="2881486"/>
            <a:ext cx="3384204" cy="914400"/>
          </a:xfrm>
        </p:spPr>
        <p:txBody>
          <a:bodyPr/>
          <a:lstStyle>
            <a:lvl1pPr marL="0" indent="0">
              <a:buNone/>
              <a:defRPr sz="1800">
                <a:solidFill>
                  <a:schemeClr val="bg1"/>
                </a:solidFill>
              </a:defRPr>
            </a:lvl1pPr>
          </a:lstStyle>
          <a:p>
            <a:pPr lvl="0"/>
            <a:r>
              <a:rPr lang="en-US"/>
              <a:t>Click to edit Master text styles</a:t>
            </a:r>
          </a:p>
        </p:txBody>
      </p:sp>
      <p:pic>
        <p:nvPicPr>
          <p:cNvPr id="3" name="Billed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4437333"/>
            <a:ext cx="1583471" cy="426371"/>
          </a:xfrm>
          <a:prstGeom prst="rect">
            <a:avLst/>
          </a:prstGeom>
        </p:spPr>
      </p:pic>
      <p:sp>
        <p:nvSpPr>
          <p:cNvPr id="6" name="Pladsholder til tekst 5"/>
          <p:cNvSpPr>
            <a:spLocks noGrp="1"/>
          </p:cNvSpPr>
          <p:nvPr>
            <p:ph type="body" sz="quarter" idx="13"/>
          </p:nvPr>
        </p:nvSpPr>
        <p:spPr>
          <a:xfrm>
            <a:off x="419100" y="4335946"/>
            <a:ext cx="3390900" cy="468313"/>
          </a:xfrm>
        </p:spPr>
        <p:txBody>
          <a:bodyPr anchor="b"/>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typografien i masterens</a:t>
            </a:r>
          </a:p>
        </p:txBody>
      </p:sp>
    </p:spTree>
    <p:extLst>
      <p:ext uri="{BB962C8B-B14F-4D97-AF65-F5344CB8AC3E}">
        <p14:creationId xmlns:p14="http://schemas.microsoft.com/office/powerpoint/2010/main" val="1666597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0232" y="0"/>
            <a:ext cx="4494276"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US"/>
          </a:p>
        </p:txBody>
      </p:sp>
      <p:sp>
        <p:nvSpPr>
          <p:cNvPr id="4" name="Text Placeholder 3"/>
          <p:cNvSpPr>
            <a:spLocks noGrp="1"/>
          </p:cNvSpPr>
          <p:nvPr>
            <p:ph type="body" sz="quarter" idx="13"/>
          </p:nvPr>
        </p:nvSpPr>
        <p:spPr>
          <a:xfrm>
            <a:off x="409329" y="1347614"/>
            <a:ext cx="3658615" cy="3456161"/>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p:nvPr>
        </p:nvSpPr>
        <p:spPr>
          <a:xfrm>
            <a:off x="409328" y="987574"/>
            <a:ext cx="8609558" cy="296441"/>
          </a:xfrm>
        </p:spPr>
        <p:txBody>
          <a:bodyPr/>
          <a:lstStyle>
            <a:lvl1pPr marL="0" indent="0">
              <a:buNone/>
              <a:defRPr sz="1200" i="1">
                <a:solidFill>
                  <a:srgbClr val="405B82"/>
                </a:solidFill>
              </a:defRPr>
            </a:lvl1pPr>
          </a:lstStyle>
          <a:p>
            <a:pPr lvl="0"/>
            <a:r>
              <a:rPr lang="en-US"/>
              <a:t>Edit Master text styles</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8337" y="1402460"/>
            <a:ext cx="1444755" cy="1444755"/>
          </a:xfrm>
          <a:prstGeom prst="rect">
            <a:avLst/>
          </a:prstGeom>
        </p:spPr>
      </p:pic>
      <p:sp>
        <p:nvSpPr>
          <p:cNvPr id="10" name="Text Placeholder 5"/>
          <p:cNvSpPr>
            <a:spLocks noGrp="1"/>
          </p:cNvSpPr>
          <p:nvPr>
            <p:ph type="body" sz="quarter" idx="11"/>
          </p:nvPr>
        </p:nvSpPr>
        <p:spPr>
          <a:xfrm>
            <a:off x="4332967" y="2880155"/>
            <a:ext cx="1391161" cy="914400"/>
          </a:xfrm>
        </p:spPr>
        <p:txBody>
          <a:bodyPr/>
          <a:lstStyle>
            <a:lvl1pPr marL="0" indent="0" algn="ctr">
              <a:buNone/>
              <a:defRPr sz="1200">
                <a:solidFill>
                  <a:srgbClr val="003362"/>
                </a:solidFill>
                <a:latin typeface="+mn-lt"/>
              </a:defRPr>
            </a:lvl1pPr>
            <a:lvl2pPr marL="0" indent="0" algn="ctr">
              <a:buFont typeface="Arial" panose="020B0604020202020204" pitchFamily="34" charset="0"/>
              <a:buNone/>
              <a:defRPr sz="1200">
                <a:solidFill>
                  <a:srgbClr val="003362"/>
                </a:solidFill>
                <a:latin typeface="+mn-lt"/>
              </a:defRPr>
            </a:lvl2pPr>
          </a:lstStyle>
          <a:p>
            <a:pPr lvl="0"/>
            <a:r>
              <a:rPr lang="en-US"/>
              <a:t>Click to edit Master text styles</a:t>
            </a:r>
          </a:p>
          <a:p>
            <a:pPr lvl="1"/>
            <a:r>
              <a:rPr lang="en-US"/>
              <a:t>Second level</a:t>
            </a:r>
          </a:p>
        </p:txBody>
      </p:sp>
      <p:sp>
        <p:nvSpPr>
          <p:cNvPr id="11" name="Text Placeholder 5"/>
          <p:cNvSpPr>
            <a:spLocks noGrp="1"/>
          </p:cNvSpPr>
          <p:nvPr>
            <p:ph type="body" sz="quarter" idx="15"/>
          </p:nvPr>
        </p:nvSpPr>
        <p:spPr>
          <a:xfrm>
            <a:off x="5845135" y="2881486"/>
            <a:ext cx="1391161" cy="914400"/>
          </a:xfrm>
        </p:spPr>
        <p:txBody>
          <a:bodyPr/>
          <a:lstStyle>
            <a:lvl1pPr marL="0" indent="0" algn="ctr">
              <a:buNone/>
              <a:defRPr sz="1200">
                <a:solidFill>
                  <a:srgbClr val="003362"/>
                </a:solidFill>
                <a:latin typeface="+mn-lt"/>
              </a:defRPr>
            </a:lvl1pPr>
            <a:lvl2pPr marL="0" indent="0" algn="ctr">
              <a:buFont typeface="Arial" panose="020B0604020202020204" pitchFamily="34" charset="0"/>
              <a:buNone/>
              <a:defRPr sz="1200">
                <a:solidFill>
                  <a:srgbClr val="003362"/>
                </a:solidFill>
                <a:latin typeface="+mn-lt"/>
              </a:defRPr>
            </a:lvl2pPr>
          </a:lstStyle>
          <a:p>
            <a:pPr lvl="0"/>
            <a:r>
              <a:rPr lang="en-US"/>
              <a:t>Click to edit Master text styles</a:t>
            </a:r>
          </a:p>
          <a:p>
            <a:pPr lvl="1"/>
            <a:r>
              <a:rPr lang="en-US"/>
              <a:t>Second level</a:t>
            </a:r>
          </a:p>
        </p:txBody>
      </p:sp>
      <p:sp>
        <p:nvSpPr>
          <p:cNvPr id="13" name="Text Placeholder 5"/>
          <p:cNvSpPr>
            <a:spLocks noGrp="1"/>
          </p:cNvSpPr>
          <p:nvPr>
            <p:ph type="body" sz="quarter" idx="16"/>
          </p:nvPr>
        </p:nvSpPr>
        <p:spPr>
          <a:xfrm>
            <a:off x="7356484" y="2881486"/>
            <a:ext cx="1391161" cy="914400"/>
          </a:xfrm>
        </p:spPr>
        <p:txBody>
          <a:bodyPr/>
          <a:lstStyle>
            <a:lvl1pPr marL="0" indent="0" algn="ctr">
              <a:buNone/>
              <a:defRPr sz="1200">
                <a:solidFill>
                  <a:srgbClr val="003362"/>
                </a:solidFill>
                <a:latin typeface="+mn-lt"/>
              </a:defRPr>
            </a:lvl1pPr>
            <a:lvl2pPr marL="0" indent="0" algn="ctr">
              <a:buFont typeface="Arial" panose="020B0604020202020204" pitchFamily="34" charset="0"/>
              <a:buNone/>
              <a:defRPr sz="1200">
                <a:solidFill>
                  <a:srgbClr val="003362"/>
                </a:solidFill>
                <a:latin typeface="+mn-lt"/>
              </a:defRPr>
            </a:lvl2pPr>
          </a:lstStyle>
          <a:p>
            <a:pPr lvl="0"/>
            <a:r>
              <a:rPr lang="en-US"/>
              <a:t>Click to edit Master text styles</a:t>
            </a:r>
          </a:p>
          <a:p>
            <a:pPr lvl="1"/>
            <a:r>
              <a:rPr lang="en-US"/>
              <a:t>Second level</a:t>
            </a:r>
          </a:p>
        </p:txBody>
      </p:sp>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37777" y="1384324"/>
            <a:ext cx="1441707" cy="1444755"/>
          </a:xfrm>
          <a:prstGeom prst="rect">
            <a:avLst/>
          </a:prstGeom>
        </p:spPr>
      </p:pic>
      <p:sp>
        <p:nvSpPr>
          <p:cNvPr id="6" name="Text Placeholder 5"/>
          <p:cNvSpPr>
            <a:spLocks noGrp="1"/>
          </p:cNvSpPr>
          <p:nvPr>
            <p:ph type="body" sz="quarter" idx="17"/>
          </p:nvPr>
        </p:nvSpPr>
        <p:spPr>
          <a:xfrm>
            <a:off x="4332288" y="4011909"/>
            <a:ext cx="4446587" cy="791865"/>
          </a:xfrm>
        </p:spPr>
        <p:txBody>
          <a:bodyPr/>
          <a:lstStyle>
            <a:lvl1pPr marL="0" indent="0" algn="r">
              <a:buNone/>
              <a:defRPr sz="900" i="1"/>
            </a:lvl1pPr>
          </a:lstStyle>
          <a:p>
            <a:pPr lvl="0"/>
            <a:r>
              <a:rPr lang="en-US"/>
              <a:t>Edit Master text styles</a:t>
            </a:r>
          </a:p>
        </p:txBody>
      </p:sp>
      <p:pic>
        <p:nvPicPr>
          <p:cNvPr id="15" name="Billede 16" descr="Et billede, der indeholder person, mand, kulør, poserer&#10;&#10;Automatisk genereret beskrivelse">
            <a:extLst>
              <a:ext uri="{FF2B5EF4-FFF2-40B4-BE49-F238E27FC236}">
                <a16:creationId xmlns:a16="http://schemas.microsoft.com/office/drawing/2014/main" id="{6218B975-B086-49A4-8B22-A6B166ED034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475" t="9607" r="15089" b="45775"/>
          <a:stretch/>
        </p:blipFill>
        <p:spPr>
          <a:xfrm>
            <a:off x="4329859" y="1399104"/>
            <a:ext cx="1412544" cy="1444755"/>
          </a:xfrm>
          <a:prstGeom prst="ellipse">
            <a:avLst/>
          </a:prstGeom>
        </p:spPr>
      </p:pic>
    </p:spTree>
    <p:extLst>
      <p:ext uri="{BB962C8B-B14F-4D97-AF65-F5344CB8AC3E}">
        <p14:creationId xmlns:p14="http://schemas.microsoft.com/office/powerpoint/2010/main" val="1390227562"/>
      </p:ext>
    </p:extLst>
  </p:cSld>
  <p:clrMapOvr>
    <a:masterClrMapping/>
  </p:clrMapOvr>
  <p:extLst>
    <p:ext uri="{DCECCB84-F9BA-43D5-87BE-67443E8EF086}">
      <p15:sldGuideLst xmlns:p15="http://schemas.microsoft.com/office/powerpoint/2012/main">
        <p15:guide id="1" orient="horz" pos="872">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0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0232" y="0"/>
            <a:ext cx="4494276"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US"/>
          </a:p>
        </p:txBody>
      </p:sp>
      <p:sp>
        <p:nvSpPr>
          <p:cNvPr id="4" name="Text Placeholder 3"/>
          <p:cNvSpPr>
            <a:spLocks noGrp="1"/>
          </p:cNvSpPr>
          <p:nvPr>
            <p:ph type="body" sz="quarter" idx="13"/>
          </p:nvPr>
        </p:nvSpPr>
        <p:spPr>
          <a:xfrm>
            <a:off x="409328" y="1347614"/>
            <a:ext cx="8375897" cy="3456161"/>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p:nvPr>
        </p:nvSpPr>
        <p:spPr>
          <a:xfrm>
            <a:off x="409328" y="987574"/>
            <a:ext cx="8609558" cy="296441"/>
          </a:xfrm>
        </p:spPr>
        <p:txBody>
          <a:bodyPr/>
          <a:lstStyle>
            <a:lvl1pPr marL="0" indent="0">
              <a:buNone/>
              <a:defRPr sz="1200" i="1">
                <a:solidFill>
                  <a:srgbClr val="405B82"/>
                </a:solidFill>
              </a:defRPr>
            </a:lvl1pPr>
          </a:lstStyle>
          <a:p>
            <a:pPr lvl="0"/>
            <a:r>
              <a:rPr lang="en-US"/>
              <a:t>Edit Master text styles</a:t>
            </a:r>
          </a:p>
        </p:txBody>
      </p:sp>
    </p:spTree>
    <p:extLst>
      <p:ext uri="{BB962C8B-B14F-4D97-AF65-F5344CB8AC3E}">
        <p14:creationId xmlns:p14="http://schemas.microsoft.com/office/powerpoint/2010/main" val="2051912067"/>
      </p:ext>
    </p:extLst>
  </p:cSld>
  <p:clrMapOvr>
    <a:masterClrMapping/>
  </p:clrMapOvr>
  <p:extLst>
    <p:ext uri="{DCECCB84-F9BA-43D5-87BE-67443E8EF086}">
      <p15:sldGuideLst xmlns:p15="http://schemas.microsoft.com/office/powerpoint/2012/main">
        <p15:guide id="1" orient="horz" pos="872" userDrawn="1">
          <p15:clr>
            <a:srgbClr val="FBAE40"/>
          </p15:clr>
        </p15:guide>
        <p15:guide id="2" pos="5542" userDrawn="1">
          <p15:clr>
            <a:srgbClr val="FBAE40"/>
          </p15:clr>
        </p15:guide>
        <p15:guide id="3" orient="horz" pos="645" userDrawn="1">
          <p15:clr>
            <a:srgbClr val="FBAE40"/>
          </p15:clr>
        </p15:guide>
        <p15:guide id="4" orient="horz" pos="3026" userDrawn="1">
          <p15:clr>
            <a:srgbClr val="FBAE40"/>
          </p15:clr>
        </p15:guide>
        <p15:guide id="5" pos="2449" userDrawn="1">
          <p15:clr>
            <a:srgbClr val="FBAE40"/>
          </p15:clr>
        </p15:guide>
        <p15:guide id="6" pos="249" userDrawn="1">
          <p15:clr>
            <a:srgbClr val="FBAE40"/>
          </p15:clr>
        </p15:guide>
        <p15:guide id="7" orient="horz" pos="39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2_Title and Content">
    <p:spTree>
      <p:nvGrpSpPr>
        <p:cNvPr id="1" name=""/>
        <p:cNvGrpSpPr/>
        <p:nvPr/>
      </p:nvGrpSpPr>
      <p:grpSpPr>
        <a:xfrm>
          <a:off x="0" y="0"/>
          <a:ext cx="0" cy="0"/>
          <a:chOff x="0" y="0"/>
          <a:chExt cx="0" cy="0"/>
        </a:xfrm>
      </p:grpSpPr>
      <p:sp>
        <p:nvSpPr>
          <p:cNvPr id="3" name="Rectangle 2"/>
          <p:cNvSpPr/>
          <p:nvPr userDrawn="1"/>
        </p:nvSpPr>
        <p:spPr bwMode="auto">
          <a:xfrm>
            <a:off x="0" y="0"/>
            <a:ext cx="9144000" cy="5143500"/>
          </a:xfrm>
          <a:prstGeom prst="rect">
            <a:avLst/>
          </a:prstGeom>
          <a:solidFill>
            <a:schemeClr val="bg1">
              <a:lumMod val="95000"/>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0232" y="0"/>
            <a:ext cx="4494276"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US"/>
          </a:p>
        </p:txBody>
      </p:sp>
      <p:sp>
        <p:nvSpPr>
          <p:cNvPr id="4" name="Text Placeholder 3"/>
          <p:cNvSpPr>
            <a:spLocks noGrp="1"/>
          </p:cNvSpPr>
          <p:nvPr>
            <p:ph type="body" sz="quarter" idx="13"/>
          </p:nvPr>
        </p:nvSpPr>
        <p:spPr>
          <a:xfrm>
            <a:off x="409328" y="1347614"/>
            <a:ext cx="8375897" cy="3456161"/>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p:nvPr>
        </p:nvSpPr>
        <p:spPr>
          <a:xfrm>
            <a:off x="409328" y="987574"/>
            <a:ext cx="8609558" cy="296441"/>
          </a:xfrm>
        </p:spPr>
        <p:txBody>
          <a:bodyPr/>
          <a:lstStyle>
            <a:lvl1pPr marL="0" indent="0">
              <a:buNone/>
              <a:defRPr sz="1200" i="1">
                <a:solidFill>
                  <a:srgbClr val="405B82"/>
                </a:solidFill>
              </a:defRPr>
            </a:lvl1pPr>
          </a:lstStyle>
          <a:p>
            <a:pPr lvl="0"/>
            <a:r>
              <a:rPr lang="en-US"/>
              <a:t>Edit Master text styles</a:t>
            </a:r>
          </a:p>
        </p:txBody>
      </p:sp>
    </p:spTree>
    <p:extLst>
      <p:ext uri="{BB962C8B-B14F-4D97-AF65-F5344CB8AC3E}">
        <p14:creationId xmlns:p14="http://schemas.microsoft.com/office/powerpoint/2010/main" val="1111639742"/>
      </p:ext>
    </p:extLst>
  </p:cSld>
  <p:clrMapOvr>
    <a:masterClrMapping/>
  </p:clrMapOvr>
  <p:extLst>
    <p:ext uri="{DCECCB84-F9BA-43D5-87BE-67443E8EF086}">
      <p15:sldGuideLst xmlns:p15="http://schemas.microsoft.com/office/powerpoint/2012/main">
        <p15:guide id="1" orient="horz" pos="872">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6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1455" y="0"/>
            <a:ext cx="5143500"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US"/>
          </a:p>
        </p:txBody>
      </p:sp>
      <p:sp>
        <p:nvSpPr>
          <p:cNvPr id="4" name="Text Placeholder 3"/>
          <p:cNvSpPr>
            <a:spLocks noGrp="1"/>
          </p:cNvSpPr>
          <p:nvPr>
            <p:ph type="body" sz="quarter" idx="13"/>
          </p:nvPr>
        </p:nvSpPr>
        <p:spPr>
          <a:xfrm>
            <a:off x="409328" y="1347788"/>
            <a:ext cx="8375897" cy="3455987"/>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p:nvPr>
        </p:nvSpPr>
        <p:spPr>
          <a:xfrm>
            <a:off x="409328" y="987574"/>
            <a:ext cx="8609558" cy="296441"/>
          </a:xfrm>
        </p:spPr>
        <p:txBody>
          <a:bodyPr/>
          <a:lstStyle>
            <a:lvl1pPr marL="0" indent="0">
              <a:buNone/>
              <a:defRPr sz="1200" i="1">
                <a:solidFill>
                  <a:srgbClr val="405B82"/>
                </a:solidFill>
              </a:defRPr>
            </a:lvl1pPr>
          </a:lstStyle>
          <a:p>
            <a:pPr lvl="0"/>
            <a:r>
              <a:rPr lang="en-US"/>
              <a:t>Edit Master text styles</a:t>
            </a:r>
          </a:p>
        </p:txBody>
      </p:sp>
    </p:spTree>
    <p:extLst>
      <p:ext uri="{BB962C8B-B14F-4D97-AF65-F5344CB8AC3E}">
        <p14:creationId xmlns:p14="http://schemas.microsoft.com/office/powerpoint/2010/main" val="1280611264"/>
      </p:ext>
    </p:extLst>
  </p:cSld>
  <p:clrMapOvr>
    <a:masterClrMapping/>
  </p:clrMapOvr>
  <p:extLst>
    <p:ext uri="{DCECCB84-F9BA-43D5-87BE-67443E8EF086}">
      <p15:sldGuideLst xmlns:p15="http://schemas.microsoft.com/office/powerpoint/2012/main">
        <p15:guide id="1" orient="horz" pos="849">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Content_bubbl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1455" y="0"/>
            <a:ext cx="5143500" cy="5143500"/>
          </a:xfrm>
          <a:prstGeom prst="rect">
            <a:avLst/>
          </a:prstGeom>
        </p:spPr>
      </p:pic>
      <p:sp>
        <p:nvSpPr>
          <p:cNvPr id="2" name="Title 1"/>
          <p:cNvSpPr>
            <a:spLocks noGrp="1"/>
          </p:cNvSpPr>
          <p:nvPr>
            <p:ph type="title"/>
          </p:nvPr>
        </p:nvSpPr>
        <p:spPr>
          <a:xfrm>
            <a:off x="409328" y="555526"/>
            <a:ext cx="8339136" cy="539750"/>
          </a:xfrm>
        </p:spPr>
        <p:txBody>
          <a:bodyPr/>
          <a:lstStyle>
            <a:lvl1pPr>
              <a:defRPr sz="2800" b="0">
                <a:solidFill>
                  <a:srgbClr val="002559"/>
                </a:solidFill>
                <a:latin typeface="Georgia" panose="02040502050405020303" pitchFamily="18" charset="0"/>
              </a:defRPr>
            </a:lvl1pPr>
          </a:lstStyle>
          <a:p>
            <a:endParaRPr lang="en-US"/>
          </a:p>
        </p:txBody>
      </p:sp>
      <p:sp>
        <p:nvSpPr>
          <p:cNvPr id="4" name="Text Placeholder 3"/>
          <p:cNvSpPr>
            <a:spLocks noGrp="1"/>
          </p:cNvSpPr>
          <p:nvPr>
            <p:ph type="body" sz="quarter" idx="13"/>
          </p:nvPr>
        </p:nvSpPr>
        <p:spPr>
          <a:xfrm>
            <a:off x="409329" y="1347788"/>
            <a:ext cx="4522712" cy="3455987"/>
          </a:xfrm>
        </p:spPr>
        <p:txBody>
          <a:bodyPr/>
          <a:lstStyle>
            <a:lvl1pPr marL="268288" indent="-268288">
              <a:defRPr>
                <a:solidFill>
                  <a:srgbClr val="002559"/>
                </a:solidFill>
                <a:latin typeface="+mn-lt"/>
              </a:defRPr>
            </a:lvl1pPr>
            <a:lvl2pPr>
              <a:defRPr>
                <a:solidFill>
                  <a:srgbClr val="002559"/>
                </a:solidFill>
                <a:latin typeface="+mn-lt"/>
              </a:defRPr>
            </a:lvl2pPr>
            <a:lvl3pPr>
              <a:defRPr>
                <a:solidFill>
                  <a:srgbClr val="002559"/>
                </a:solidFill>
                <a:latin typeface="+mn-lt"/>
              </a:defRPr>
            </a:lvl3pPr>
            <a:lvl4pPr>
              <a:defRPr>
                <a:solidFill>
                  <a:srgbClr val="002559"/>
                </a:solidFill>
                <a:latin typeface="+mn-lt"/>
              </a:defRPr>
            </a:lvl4pPr>
            <a:lvl5pPr>
              <a:defRPr>
                <a:solidFill>
                  <a:srgbClr val="00255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pic>
        <p:nvPicPr>
          <p:cNvPr id="9" name="Picture 15" descr="U:\ALK-Abello\Jobs\1472_WordEngine\Received\NYT Logo\Logo_Blue.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p:cNvSpPr>
            <a:spLocks noGrp="1"/>
          </p:cNvSpPr>
          <p:nvPr>
            <p:ph type="body" sz="quarter" idx="14"/>
          </p:nvPr>
        </p:nvSpPr>
        <p:spPr>
          <a:xfrm>
            <a:off x="409328" y="987574"/>
            <a:ext cx="8609558" cy="296441"/>
          </a:xfrm>
        </p:spPr>
        <p:txBody>
          <a:bodyPr/>
          <a:lstStyle>
            <a:lvl1pPr marL="0" indent="0">
              <a:buNone/>
              <a:defRPr sz="1200" i="1">
                <a:solidFill>
                  <a:srgbClr val="405B82"/>
                </a:solidFill>
              </a:defRPr>
            </a:lvl1pPr>
          </a:lstStyle>
          <a:p>
            <a:pPr lvl="0"/>
            <a:r>
              <a:rPr lang="en-US"/>
              <a:t>Edit Master text styles</a:t>
            </a:r>
          </a:p>
        </p:txBody>
      </p:sp>
    </p:spTree>
    <p:extLst>
      <p:ext uri="{BB962C8B-B14F-4D97-AF65-F5344CB8AC3E}">
        <p14:creationId xmlns:p14="http://schemas.microsoft.com/office/powerpoint/2010/main" val="2242040585"/>
      </p:ext>
    </p:extLst>
  </p:cSld>
  <p:clrMapOvr>
    <a:masterClrMapping/>
  </p:clrMapOvr>
  <p:extLst>
    <p:ext uri="{DCECCB84-F9BA-43D5-87BE-67443E8EF086}">
      <p15:sldGuideLst xmlns:p15="http://schemas.microsoft.com/office/powerpoint/2012/main">
        <p15:guide id="1" orient="horz" pos="849">
          <p15:clr>
            <a:srgbClr val="FBAE40"/>
          </p15:clr>
        </p15:guide>
        <p15:guide id="2" pos="5542">
          <p15:clr>
            <a:srgbClr val="FBAE40"/>
          </p15:clr>
        </p15:guide>
        <p15:guide id="3" orient="horz" pos="645">
          <p15:clr>
            <a:srgbClr val="FBAE40"/>
          </p15:clr>
        </p15:guide>
        <p15:guide id="4" orient="horz" pos="3026">
          <p15:clr>
            <a:srgbClr val="FBAE40"/>
          </p15:clr>
        </p15:guide>
        <p15:guide id="5" pos="2449">
          <p15:clr>
            <a:srgbClr val="FBAE40"/>
          </p15:clr>
        </p15:guide>
        <p15:guide id="6" pos="249">
          <p15:clr>
            <a:srgbClr val="FBAE40"/>
          </p15:clr>
        </p15:guide>
        <p15:guide id="7" orient="horz" pos="39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w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val 1"/>
          <p:cNvSpPr/>
          <p:nvPr userDrawn="1"/>
        </p:nvSpPr>
        <p:spPr bwMode="auto">
          <a:xfrm>
            <a:off x="131386" y="145418"/>
            <a:ext cx="179785" cy="179785"/>
          </a:xfrm>
          <a:prstGeom prst="ellipse">
            <a:avLst/>
          </a:prstGeom>
          <a:solidFill>
            <a:schemeClr val="bg1">
              <a:lumMod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1026" name="Rectangle 2"/>
          <p:cNvSpPr>
            <a:spLocks noGrp="1" noChangeArrowheads="1"/>
          </p:cNvSpPr>
          <p:nvPr>
            <p:ph type="title"/>
          </p:nvPr>
        </p:nvSpPr>
        <p:spPr bwMode="auto">
          <a:xfrm>
            <a:off x="395288" y="555526"/>
            <a:ext cx="8389180" cy="43251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95288" y="1384300"/>
            <a:ext cx="8389180" cy="3419475"/>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87" name="SD_FLD_Author"/>
          <p:cNvSpPr>
            <a:spLocks noChangeArrowheads="1"/>
          </p:cNvSpPr>
          <p:nvPr userDrawn="1"/>
        </p:nvSpPr>
        <p:spPr bwMode="auto">
          <a:xfrm>
            <a:off x="4668858" y="4863704"/>
            <a:ext cx="4027487" cy="189309"/>
          </a:xfrm>
          <a:prstGeom prst="rect">
            <a:avLst/>
          </a:prstGeom>
          <a:noFill/>
          <a:ln w="9525">
            <a:noFill/>
            <a:miter lim="800000"/>
            <a:headEnd/>
            <a:tailEnd/>
          </a:ln>
          <a:effectLst/>
        </p:spPr>
        <p:txBody>
          <a:bodyPr wrap="none" lIns="0" tIns="0" rIns="0" bIns="0" anchor="b"/>
          <a:lstStyle/>
          <a:p>
            <a:endParaRPr lang="en-US" sz="800">
              <a:solidFill>
                <a:schemeClr val="tx2"/>
              </a:solidFill>
            </a:endParaRPr>
          </a:p>
        </p:txBody>
      </p:sp>
      <p:pic>
        <p:nvPicPr>
          <p:cNvPr id="16" name="Picture 15" descr="U:\ALK-Abello\Jobs\1472_WordEngine\Received\NYT Logo\Logo_Blue.wmf"/>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US" sz="600" b="1" smtClean="0">
                <a:solidFill>
                  <a:schemeClr val="bg1"/>
                </a:solidFill>
                <a:latin typeface="+mn-lt"/>
              </a:rPr>
              <a:pPr algn="ctr"/>
              <a:t>‹#›</a:t>
            </a:fld>
            <a:endParaRPr lang="en-US" sz="600" b="1">
              <a:solidFill>
                <a:schemeClr val="bg1"/>
              </a:solidFill>
              <a:latin typeface="+mn-lt"/>
            </a:endParaRPr>
          </a:p>
        </p:txBody>
      </p:sp>
      <p:sp>
        <p:nvSpPr>
          <p:cNvPr id="8" name="TextBox 7"/>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lumMod val="50000"/>
                  </a:schemeClr>
                </a:solidFill>
                <a:latin typeface="Georgia" panose="02040502050405020303" pitchFamily="18" charset="0"/>
                <a:ea typeface="+mn-ea"/>
                <a:cs typeface="+mn-cs"/>
              </a:rPr>
              <a:t>Q2 2023 – Nordea – 25 August 2023</a:t>
            </a:r>
            <a:endParaRPr lang="da-DK" sz="600" b="0" kern="1200" dirty="0">
              <a:solidFill>
                <a:schemeClr val="bg1">
                  <a:lumMod val="50000"/>
                </a:schemeClr>
              </a:solidFill>
              <a:latin typeface="Georgia" panose="02040502050405020303"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4084" r:id="rId1"/>
    <p:sldLayoutId id="2147484082" r:id="rId2"/>
    <p:sldLayoutId id="2147484101" r:id="rId3"/>
    <p:sldLayoutId id="2147484078" r:id="rId4"/>
    <p:sldLayoutId id="2147484079" r:id="rId5"/>
    <p:sldLayoutId id="2147484022" r:id="rId6"/>
    <p:sldLayoutId id="2147484080" r:id="rId7"/>
    <p:sldLayoutId id="2147484060" r:id="rId8"/>
    <p:sldLayoutId id="2147484077" r:id="rId9"/>
    <p:sldLayoutId id="2147484066" r:id="rId10"/>
    <p:sldLayoutId id="2147484061" r:id="rId11"/>
    <p:sldLayoutId id="2147484054" r:id="rId12"/>
    <p:sldLayoutId id="2147484071" r:id="rId13"/>
    <p:sldLayoutId id="2147484070" r:id="rId14"/>
  </p:sldLayoutIdLst>
  <p:hf hdr="0" dt="0"/>
  <p:txStyles>
    <p:titleStyle>
      <a:lvl1pPr algn="l" rtl="0" fontAlgn="base">
        <a:lnSpc>
          <a:spcPts val="3360"/>
        </a:lnSpc>
        <a:spcBef>
          <a:spcPts val="600"/>
        </a:spcBef>
        <a:spcAft>
          <a:spcPts val="600"/>
        </a:spcAft>
        <a:defRPr sz="2800" b="0">
          <a:solidFill>
            <a:srgbClr val="003362"/>
          </a:solidFill>
          <a:latin typeface="Georgia" panose="02040502050405020303" pitchFamily="18" charset="0"/>
          <a:ea typeface="+mj-ea"/>
          <a:cs typeface="+mj-cs"/>
        </a:defRPr>
      </a:lvl1pPr>
      <a:lvl2pPr algn="l" rtl="0" fontAlgn="base">
        <a:lnSpc>
          <a:spcPct val="75000"/>
        </a:lnSpc>
        <a:spcBef>
          <a:spcPct val="0"/>
        </a:spcBef>
        <a:spcAft>
          <a:spcPct val="0"/>
        </a:spcAft>
        <a:defRPr sz="3200" b="1">
          <a:solidFill>
            <a:schemeClr val="bg2"/>
          </a:solidFill>
          <a:latin typeface="Arial" charset="0"/>
        </a:defRPr>
      </a:lvl2pPr>
      <a:lvl3pPr algn="l" rtl="0" fontAlgn="base">
        <a:lnSpc>
          <a:spcPct val="75000"/>
        </a:lnSpc>
        <a:spcBef>
          <a:spcPct val="0"/>
        </a:spcBef>
        <a:spcAft>
          <a:spcPct val="0"/>
        </a:spcAft>
        <a:defRPr sz="3200" b="1">
          <a:solidFill>
            <a:schemeClr val="bg2"/>
          </a:solidFill>
          <a:latin typeface="Arial" charset="0"/>
        </a:defRPr>
      </a:lvl3pPr>
      <a:lvl4pPr algn="l" rtl="0" fontAlgn="base">
        <a:lnSpc>
          <a:spcPct val="75000"/>
        </a:lnSpc>
        <a:spcBef>
          <a:spcPct val="0"/>
        </a:spcBef>
        <a:spcAft>
          <a:spcPct val="0"/>
        </a:spcAft>
        <a:defRPr sz="3200" b="1">
          <a:solidFill>
            <a:schemeClr val="bg2"/>
          </a:solidFill>
          <a:latin typeface="Arial" charset="0"/>
        </a:defRPr>
      </a:lvl4pPr>
      <a:lvl5pPr algn="l" rtl="0" fontAlgn="base">
        <a:lnSpc>
          <a:spcPct val="75000"/>
        </a:lnSpc>
        <a:spcBef>
          <a:spcPct val="0"/>
        </a:spcBef>
        <a:spcAft>
          <a:spcPct val="0"/>
        </a:spcAft>
        <a:defRPr sz="3200" b="1">
          <a:solidFill>
            <a:schemeClr val="bg2"/>
          </a:solidFill>
          <a:latin typeface="Arial" charset="0"/>
        </a:defRPr>
      </a:lvl5pPr>
      <a:lvl6pPr marL="457200" algn="l" rtl="0" fontAlgn="base">
        <a:lnSpc>
          <a:spcPct val="75000"/>
        </a:lnSpc>
        <a:spcBef>
          <a:spcPct val="0"/>
        </a:spcBef>
        <a:spcAft>
          <a:spcPct val="0"/>
        </a:spcAft>
        <a:defRPr sz="3200" b="1">
          <a:solidFill>
            <a:schemeClr val="bg2"/>
          </a:solidFill>
          <a:latin typeface="Arial" charset="0"/>
        </a:defRPr>
      </a:lvl6pPr>
      <a:lvl7pPr marL="914400" algn="l" rtl="0" fontAlgn="base">
        <a:lnSpc>
          <a:spcPct val="75000"/>
        </a:lnSpc>
        <a:spcBef>
          <a:spcPct val="0"/>
        </a:spcBef>
        <a:spcAft>
          <a:spcPct val="0"/>
        </a:spcAft>
        <a:defRPr sz="3200" b="1">
          <a:solidFill>
            <a:schemeClr val="bg2"/>
          </a:solidFill>
          <a:latin typeface="Arial" charset="0"/>
        </a:defRPr>
      </a:lvl7pPr>
      <a:lvl8pPr marL="1371600" algn="l" rtl="0" fontAlgn="base">
        <a:lnSpc>
          <a:spcPct val="75000"/>
        </a:lnSpc>
        <a:spcBef>
          <a:spcPct val="0"/>
        </a:spcBef>
        <a:spcAft>
          <a:spcPct val="0"/>
        </a:spcAft>
        <a:defRPr sz="3200" b="1">
          <a:solidFill>
            <a:schemeClr val="bg2"/>
          </a:solidFill>
          <a:latin typeface="Arial" charset="0"/>
        </a:defRPr>
      </a:lvl8pPr>
      <a:lvl9pPr marL="1828800" algn="l" rtl="0" fontAlgn="base">
        <a:lnSpc>
          <a:spcPct val="75000"/>
        </a:lnSpc>
        <a:spcBef>
          <a:spcPct val="0"/>
        </a:spcBef>
        <a:spcAft>
          <a:spcPct val="0"/>
        </a:spcAft>
        <a:defRPr sz="3200" b="1">
          <a:solidFill>
            <a:schemeClr val="bg2"/>
          </a:solidFill>
          <a:latin typeface="Arial" charset="0"/>
        </a:defRPr>
      </a:lvl9pPr>
    </p:titleStyle>
    <p:bodyStyle>
      <a:lvl1pPr marL="179388" indent="-179388" algn="l" rtl="0" fontAlgn="base">
        <a:spcBef>
          <a:spcPct val="20000"/>
        </a:spcBef>
        <a:spcAft>
          <a:spcPct val="0"/>
        </a:spcAft>
        <a:buChar char="•"/>
        <a:defRPr sz="1600" b="0">
          <a:solidFill>
            <a:srgbClr val="003362"/>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3362"/>
          </a:solidFill>
          <a:latin typeface="+mn-lt"/>
        </a:defRPr>
      </a:lvl2pPr>
      <a:lvl3pPr marL="719138" indent="-160338" algn="l" rtl="0" fontAlgn="base">
        <a:spcBef>
          <a:spcPct val="20000"/>
        </a:spcBef>
        <a:spcAft>
          <a:spcPct val="0"/>
        </a:spcAft>
        <a:buFont typeface="Arial" charset="0"/>
        <a:buChar char="–"/>
        <a:defRPr sz="1100">
          <a:solidFill>
            <a:srgbClr val="003362"/>
          </a:solidFill>
          <a:latin typeface="+mn-lt"/>
        </a:defRPr>
      </a:lvl3pPr>
      <a:lvl4pPr marL="1704975" indent="-212725" algn="l" rtl="0" fontAlgn="base">
        <a:spcBef>
          <a:spcPct val="20000"/>
        </a:spcBef>
        <a:spcAft>
          <a:spcPct val="0"/>
        </a:spcAft>
        <a:buFont typeface="Wingdings" pitchFamily="2" charset="2"/>
        <a:buChar char="§"/>
        <a:defRPr sz="1500">
          <a:solidFill>
            <a:srgbClr val="003362"/>
          </a:solidFill>
          <a:latin typeface="+mn-lt"/>
        </a:defRPr>
      </a:lvl4pPr>
      <a:lvl5pPr marL="2139950" indent="-187325" algn="l" rtl="0" fontAlgn="base">
        <a:spcBef>
          <a:spcPct val="20000"/>
        </a:spcBef>
        <a:spcAft>
          <a:spcPct val="0"/>
        </a:spcAft>
        <a:buFont typeface="Wingdings" pitchFamily="2" charset="2"/>
        <a:buChar char="§"/>
        <a:defRPr sz="1500">
          <a:solidFill>
            <a:srgbClr val="003362"/>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0" userDrawn="1">
          <p15:clr>
            <a:srgbClr val="F26B43"/>
          </p15:clr>
        </p15:guide>
        <p15:guide id="2" pos="5534" userDrawn="1">
          <p15:clr>
            <a:srgbClr val="F26B43"/>
          </p15:clr>
        </p15:guide>
        <p15:guide id="3" orient="horz" pos="872" userDrawn="1">
          <p15:clr>
            <a:srgbClr val="F26B43"/>
          </p15:clr>
        </p15:guide>
        <p15:guide id="4" orient="horz" pos="3026" userDrawn="1">
          <p15:clr>
            <a:srgbClr val="F26B43"/>
          </p15:clr>
        </p15:guide>
        <p15:guide id="5" pos="249" userDrawn="1">
          <p15:clr>
            <a:srgbClr val="F26B43"/>
          </p15:clr>
        </p15:guide>
        <p15:guide id="6" orient="horz" pos="6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val 1"/>
          <p:cNvSpPr/>
          <p:nvPr userDrawn="1"/>
        </p:nvSpPr>
        <p:spPr bwMode="auto">
          <a:xfrm>
            <a:off x="131386" y="145418"/>
            <a:ext cx="179785" cy="179785"/>
          </a:xfrm>
          <a:prstGeom prst="ellipse">
            <a:avLst/>
          </a:prstGeom>
          <a:solidFill>
            <a:schemeClr val="bg1">
              <a:lumMod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026" name="Rectangle 2"/>
          <p:cNvSpPr>
            <a:spLocks noGrp="1" noChangeArrowheads="1"/>
          </p:cNvSpPr>
          <p:nvPr>
            <p:ph type="title"/>
          </p:nvPr>
        </p:nvSpPr>
        <p:spPr bwMode="auto">
          <a:xfrm>
            <a:off x="395288" y="582420"/>
            <a:ext cx="8389180" cy="43251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395288" y="1384300"/>
            <a:ext cx="8389180" cy="3419475"/>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sp>
        <p:nvSpPr>
          <p:cNvPr id="1087" name="SD_FLD_Author"/>
          <p:cNvSpPr>
            <a:spLocks noChangeArrowheads="1"/>
          </p:cNvSpPr>
          <p:nvPr userDrawn="1"/>
        </p:nvSpPr>
        <p:spPr bwMode="auto">
          <a:xfrm>
            <a:off x="4668858" y="4863704"/>
            <a:ext cx="4027487" cy="189309"/>
          </a:xfrm>
          <a:prstGeom prst="rect">
            <a:avLst/>
          </a:prstGeom>
          <a:noFill/>
          <a:ln w="9525">
            <a:noFill/>
            <a:miter lim="800000"/>
            <a:headEnd/>
            <a:tailEnd/>
          </a:ln>
          <a:effectLst/>
        </p:spPr>
        <p:txBody>
          <a:bodyPr wrap="none" lIns="0" tIns="0" rIns="0" bIns="0" anchor="b"/>
          <a:lstStyle/>
          <a:p>
            <a:endParaRPr lang="en-GB" sz="800" dirty="0">
              <a:solidFill>
                <a:schemeClr val="tx2"/>
              </a:solidFill>
            </a:endParaRPr>
          </a:p>
        </p:txBody>
      </p:sp>
      <p:pic>
        <p:nvPicPr>
          <p:cNvPr id="16" name="Picture 15" descr="U:\ALK-Abello\Jobs\1472_WordEngine\Received\NYT Logo\Logo_Blue.wmf"/>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3"/>
          <p:cNvSpPr txBox="1">
            <a:spLocks/>
          </p:cNvSpPr>
          <p:nvPr userDrawn="1"/>
        </p:nvSpPr>
        <p:spPr>
          <a:xfrm>
            <a:off x="51758" y="147450"/>
            <a:ext cx="336158" cy="171056"/>
          </a:xfrm>
          <a:prstGeom prst="rect">
            <a:avLst/>
          </a:prstGeom>
        </p:spPr>
        <p:txBody>
          <a:bodyPr anchor="b"/>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fld id="{58878891-67F1-4E42-A731-D2C720878120}" type="slidenum">
              <a:rPr lang="en-GB" sz="600" b="1" smtClean="0">
                <a:solidFill>
                  <a:schemeClr val="bg1"/>
                </a:solidFill>
                <a:latin typeface="+mn-lt"/>
              </a:rPr>
              <a:pPr algn="ctr"/>
              <a:t>‹#›</a:t>
            </a:fld>
            <a:endParaRPr lang="en-GB" sz="600" b="1" dirty="0">
              <a:solidFill>
                <a:schemeClr val="bg1"/>
              </a:solidFill>
              <a:latin typeface="+mn-lt"/>
            </a:endParaRPr>
          </a:p>
        </p:txBody>
      </p:sp>
      <p:sp>
        <p:nvSpPr>
          <p:cNvPr id="3" name="TextBox 2">
            <a:extLst>
              <a:ext uri="{FF2B5EF4-FFF2-40B4-BE49-F238E27FC236}">
                <a16:creationId xmlns:a16="http://schemas.microsoft.com/office/drawing/2014/main" id="{920EBE82-43FF-07A0-716B-BE35F90C82AD}"/>
              </a:ext>
            </a:extLst>
          </p:cNvPr>
          <p:cNvSpPr txBox="1"/>
          <p:nvPr userDrawn="1"/>
        </p:nvSpPr>
        <p:spPr>
          <a:xfrm>
            <a:off x="305499" y="123251"/>
            <a:ext cx="1651414" cy="200055"/>
          </a:xfrm>
          <a:prstGeom prst="rect">
            <a:avLst/>
          </a:prstGeom>
          <a:noFill/>
        </p:spPr>
        <p:txBody>
          <a:bodyPr wrap="none" rtlCol="0" anchor="b">
            <a:spAutoFit/>
          </a:bodyPr>
          <a:lstStyle/>
          <a:p>
            <a:pPr algn="l"/>
            <a:r>
              <a:rPr lang="da-DK" sz="700" b="0" kern="1200" dirty="0">
                <a:solidFill>
                  <a:schemeClr val="bg1">
                    <a:lumMod val="50000"/>
                  </a:schemeClr>
                </a:solidFill>
                <a:latin typeface="Georgia" panose="02040502050405020303" pitchFamily="18" charset="0"/>
                <a:ea typeface="+mn-ea"/>
                <a:cs typeface="+mn-cs"/>
              </a:rPr>
              <a:t>Q2 2023 – Nordea – 25 August 2023</a:t>
            </a:r>
            <a:endParaRPr lang="da-DK" sz="600" b="0" kern="1200" dirty="0">
              <a:solidFill>
                <a:schemeClr val="bg1">
                  <a:lumMod val="50000"/>
                </a:schemeClr>
              </a:solidFill>
              <a:latin typeface="Georgia" panose="02040502050405020303" pitchFamily="18" charset="0"/>
              <a:ea typeface="+mn-ea"/>
              <a:cs typeface="+mn-cs"/>
            </a:endParaRPr>
          </a:p>
        </p:txBody>
      </p:sp>
    </p:spTree>
    <p:extLst>
      <p:ext uri="{BB962C8B-B14F-4D97-AF65-F5344CB8AC3E}">
        <p14:creationId xmlns:p14="http://schemas.microsoft.com/office/powerpoint/2010/main" val="4816208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Lst>
  <p:hf hdr="0" dt="0"/>
  <p:txStyles>
    <p:titleStyle>
      <a:lvl1pPr algn="l" rtl="0" fontAlgn="base">
        <a:lnSpc>
          <a:spcPts val="3360"/>
        </a:lnSpc>
        <a:spcBef>
          <a:spcPts val="600"/>
        </a:spcBef>
        <a:spcAft>
          <a:spcPts val="600"/>
        </a:spcAft>
        <a:defRPr sz="2800" b="0">
          <a:solidFill>
            <a:srgbClr val="003362"/>
          </a:solidFill>
          <a:latin typeface="Georgia" panose="02040502050405020303" pitchFamily="18" charset="0"/>
          <a:ea typeface="+mj-ea"/>
          <a:cs typeface="+mj-cs"/>
        </a:defRPr>
      </a:lvl1pPr>
      <a:lvl2pPr algn="l" rtl="0" fontAlgn="base">
        <a:lnSpc>
          <a:spcPct val="75000"/>
        </a:lnSpc>
        <a:spcBef>
          <a:spcPct val="0"/>
        </a:spcBef>
        <a:spcAft>
          <a:spcPct val="0"/>
        </a:spcAft>
        <a:defRPr sz="3200" b="1">
          <a:solidFill>
            <a:schemeClr val="bg2"/>
          </a:solidFill>
          <a:latin typeface="Arial" charset="0"/>
        </a:defRPr>
      </a:lvl2pPr>
      <a:lvl3pPr algn="l" rtl="0" fontAlgn="base">
        <a:lnSpc>
          <a:spcPct val="75000"/>
        </a:lnSpc>
        <a:spcBef>
          <a:spcPct val="0"/>
        </a:spcBef>
        <a:spcAft>
          <a:spcPct val="0"/>
        </a:spcAft>
        <a:defRPr sz="3200" b="1">
          <a:solidFill>
            <a:schemeClr val="bg2"/>
          </a:solidFill>
          <a:latin typeface="Arial" charset="0"/>
        </a:defRPr>
      </a:lvl3pPr>
      <a:lvl4pPr algn="l" rtl="0" fontAlgn="base">
        <a:lnSpc>
          <a:spcPct val="75000"/>
        </a:lnSpc>
        <a:spcBef>
          <a:spcPct val="0"/>
        </a:spcBef>
        <a:spcAft>
          <a:spcPct val="0"/>
        </a:spcAft>
        <a:defRPr sz="3200" b="1">
          <a:solidFill>
            <a:schemeClr val="bg2"/>
          </a:solidFill>
          <a:latin typeface="Arial" charset="0"/>
        </a:defRPr>
      </a:lvl4pPr>
      <a:lvl5pPr algn="l" rtl="0" fontAlgn="base">
        <a:lnSpc>
          <a:spcPct val="75000"/>
        </a:lnSpc>
        <a:spcBef>
          <a:spcPct val="0"/>
        </a:spcBef>
        <a:spcAft>
          <a:spcPct val="0"/>
        </a:spcAft>
        <a:defRPr sz="3200" b="1">
          <a:solidFill>
            <a:schemeClr val="bg2"/>
          </a:solidFill>
          <a:latin typeface="Arial" charset="0"/>
        </a:defRPr>
      </a:lvl5pPr>
      <a:lvl6pPr marL="457200" algn="l" rtl="0" fontAlgn="base">
        <a:lnSpc>
          <a:spcPct val="75000"/>
        </a:lnSpc>
        <a:spcBef>
          <a:spcPct val="0"/>
        </a:spcBef>
        <a:spcAft>
          <a:spcPct val="0"/>
        </a:spcAft>
        <a:defRPr sz="3200" b="1">
          <a:solidFill>
            <a:schemeClr val="bg2"/>
          </a:solidFill>
          <a:latin typeface="Arial" charset="0"/>
        </a:defRPr>
      </a:lvl6pPr>
      <a:lvl7pPr marL="914400" algn="l" rtl="0" fontAlgn="base">
        <a:lnSpc>
          <a:spcPct val="75000"/>
        </a:lnSpc>
        <a:spcBef>
          <a:spcPct val="0"/>
        </a:spcBef>
        <a:spcAft>
          <a:spcPct val="0"/>
        </a:spcAft>
        <a:defRPr sz="3200" b="1">
          <a:solidFill>
            <a:schemeClr val="bg2"/>
          </a:solidFill>
          <a:latin typeface="Arial" charset="0"/>
        </a:defRPr>
      </a:lvl7pPr>
      <a:lvl8pPr marL="1371600" algn="l" rtl="0" fontAlgn="base">
        <a:lnSpc>
          <a:spcPct val="75000"/>
        </a:lnSpc>
        <a:spcBef>
          <a:spcPct val="0"/>
        </a:spcBef>
        <a:spcAft>
          <a:spcPct val="0"/>
        </a:spcAft>
        <a:defRPr sz="3200" b="1">
          <a:solidFill>
            <a:schemeClr val="bg2"/>
          </a:solidFill>
          <a:latin typeface="Arial" charset="0"/>
        </a:defRPr>
      </a:lvl8pPr>
      <a:lvl9pPr marL="1828800" algn="l" rtl="0" fontAlgn="base">
        <a:lnSpc>
          <a:spcPct val="75000"/>
        </a:lnSpc>
        <a:spcBef>
          <a:spcPct val="0"/>
        </a:spcBef>
        <a:spcAft>
          <a:spcPct val="0"/>
        </a:spcAft>
        <a:defRPr sz="3200" b="1">
          <a:solidFill>
            <a:schemeClr val="bg2"/>
          </a:solidFill>
          <a:latin typeface="Arial" charset="0"/>
        </a:defRPr>
      </a:lvl9pPr>
    </p:titleStyle>
    <p:bodyStyle>
      <a:lvl1pPr marL="179388" indent="-179388" algn="l" rtl="0" fontAlgn="base">
        <a:spcBef>
          <a:spcPct val="20000"/>
        </a:spcBef>
        <a:spcAft>
          <a:spcPct val="0"/>
        </a:spcAft>
        <a:buChar char="•"/>
        <a:defRPr sz="1600" b="0">
          <a:solidFill>
            <a:srgbClr val="003362"/>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3362"/>
          </a:solidFill>
          <a:latin typeface="+mn-lt"/>
        </a:defRPr>
      </a:lvl2pPr>
      <a:lvl3pPr marL="719138" indent="-160338" algn="l" rtl="0" fontAlgn="base">
        <a:spcBef>
          <a:spcPct val="20000"/>
        </a:spcBef>
        <a:spcAft>
          <a:spcPct val="0"/>
        </a:spcAft>
        <a:buFont typeface="Arial" charset="0"/>
        <a:buChar char="–"/>
        <a:defRPr sz="1100">
          <a:solidFill>
            <a:srgbClr val="003362"/>
          </a:solidFill>
          <a:latin typeface="+mn-lt"/>
        </a:defRPr>
      </a:lvl3pPr>
      <a:lvl4pPr marL="1704975" indent="-212725" algn="l" rtl="0" fontAlgn="base">
        <a:spcBef>
          <a:spcPct val="20000"/>
        </a:spcBef>
        <a:spcAft>
          <a:spcPct val="0"/>
        </a:spcAft>
        <a:buFont typeface="Wingdings" pitchFamily="2" charset="2"/>
        <a:buChar char="§"/>
        <a:defRPr sz="1500">
          <a:solidFill>
            <a:srgbClr val="003362"/>
          </a:solidFill>
          <a:latin typeface="+mn-lt"/>
        </a:defRPr>
      </a:lvl4pPr>
      <a:lvl5pPr marL="2139950" indent="-187325" algn="l" rtl="0" fontAlgn="base">
        <a:spcBef>
          <a:spcPct val="20000"/>
        </a:spcBef>
        <a:spcAft>
          <a:spcPct val="0"/>
        </a:spcAft>
        <a:buFont typeface="Wingdings" pitchFamily="2" charset="2"/>
        <a:buChar char="§"/>
        <a:defRPr sz="1500">
          <a:solidFill>
            <a:srgbClr val="003362"/>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0">
          <p15:clr>
            <a:srgbClr val="F26B43"/>
          </p15:clr>
        </p15:guide>
        <p15:guide id="2" pos="5534">
          <p15:clr>
            <a:srgbClr val="F26B43"/>
          </p15:clr>
        </p15:guide>
        <p15:guide id="3" orient="horz" pos="872">
          <p15:clr>
            <a:srgbClr val="F26B43"/>
          </p15:clr>
        </p15:guide>
        <p15:guide id="4" orient="horz" pos="3026">
          <p15:clr>
            <a:srgbClr val="F26B43"/>
          </p15:clr>
        </p15:guide>
        <p15:guide id="5" pos="249">
          <p15:clr>
            <a:srgbClr val="F26B43"/>
          </p15:clr>
        </p15:guide>
        <p15:guide id="6" orient="horz" pos="6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chart" Target="../charts/chart24.xml"/><Relationship Id="rId4" Type="http://schemas.openxmlformats.org/officeDocument/2006/relationships/chart" Target="../charts/char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0.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wmf"/><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chart" Target="../charts/chart10.xml"/><Relationship Id="rId3" Type="http://schemas.openxmlformats.org/officeDocument/2006/relationships/chart" Target="../charts/chart3.xml"/><Relationship Id="rId7" Type="http://schemas.openxmlformats.org/officeDocument/2006/relationships/chart" Target="../charts/chart6.xml"/><Relationship Id="rId12"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chart" Target="../charts/chart8.xml"/><Relationship Id="rId5" Type="http://schemas.openxmlformats.org/officeDocument/2006/relationships/chart" Target="../charts/chart5.xml"/><Relationship Id="rId10" Type="http://schemas.openxmlformats.org/officeDocument/2006/relationships/image" Target="../media/image27.png"/><Relationship Id="rId4" Type="http://schemas.openxmlformats.org/officeDocument/2006/relationships/chart" Target="../charts/chart4.xml"/><Relationship Id="rId9" Type="http://schemas.openxmlformats.org/officeDocument/2006/relationships/chart" Target="../charts/chart7.xml"/><Relationship Id="rId14" Type="http://schemas.openxmlformats.org/officeDocument/2006/relationships/chart" Target="../charts/chart11.xml"/></Relationships>
</file>

<file path=ppt/slides/_rels/slide5.xml.rels><?xml version="1.0" encoding="UTF-8" standalone="yes"?>
<Relationships xmlns="http://schemas.openxmlformats.org/package/2006/relationships"><Relationship Id="rId8" Type="http://schemas.openxmlformats.org/officeDocument/2006/relationships/chart" Target="../charts/chart16.xml"/><Relationship Id="rId13" Type="http://schemas.openxmlformats.org/officeDocument/2006/relationships/chart" Target="../charts/chart17.xml"/><Relationship Id="rId3" Type="http://schemas.openxmlformats.org/officeDocument/2006/relationships/chart" Target="../charts/chart12.xml"/><Relationship Id="rId7" Type="http://schemas.openxmlformats.org/officeDocument/2006/relationships/image" Target="../media/image28.png"/><Relationship Id="rId12" Type="http://schemas.openxmlformats.org/officeDocument/2006/relationships/image" Target="../media/image32.svg"/><Relationship Id="rId17" Type="http://schemas.openxmlformats.org/officeDocument/2006/relationships/chart" Target="../charts/chart20.xml"/><Relationship Id="rId2" Type="http://schemas.openxmlformats.org/officeDocument/2006/relationships/notesSlide" Target="../notesSlides/notesSlide5.xml"/><Relationship Id="rId16" Type="http://schemas.openxmlformats.org/officeDocument/2006/relationships/chart" Target="../charts/chart19.xml"/><Relationship Id="rId1" Type="http://schemas.openxmlformats.org/officeDocument/2006/relationships/slideLayout" Target="../slideLayouts/slideLayout6.xml"/><Relationship Id="rId6" Type="http://schemas.openxmlformats.org/officeDocument/2006/relationships/chart" Target="../charts/chart15.xml"/><Relationship Id="rId11" Type="http://schemas.openxmlformats.org/officeDocument/2006/relationships/image" Target="../media/image31.png"/><Relationship Id="rId5" Type="http://schemas.openxmlformats.org/officeDocument/2006/relationships/chart" Target="../charts/chart14.xml"/><Relationship Id="rId15" Type="http://schemas.openxmlformats.org/officeDocument/2006/relationships/chart" Target="../charts/chart18.xml"/><Relationship Id="rId10" Type="http://schemas.openxmlformats.org/officeDocument/2006/relationships/image" Target="../media/image30.png"/><Relationship Id="rId4" Type="http://schemas.openxmlformats.org/officeDocument/2006/relationships/chart" Target="../charts/chart13.xml"/><Relationship Id="rId9" Type="http://schemas.openxmlformats.org/officeDocument/2006/relationships/image" Target="../media/image29.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22.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AAAA38A-6C86-9D36-07E0-3C3AE3F8009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 y="-499014"/>
            <a:ext cx="2849966" cy="2849966"/>
          </a:xfrm>
          <a:prstGeom prst="rect">
            <a:avLst/>
          </a:prstGeom>
        </p:spPr>
      </p:pic>
      <p:sp>
        <p:nvSpPr>
          <p:cNvPr id="9" name="Oval 8">
            <a:extLst>
              <a:ext uri="{FF2B5EF4-FFF2-40B4-BE49-F238E27FC236}">
                <a16:creationId xmlns:a16="http://schemas.microsoft.com/office/drawing/2014/main" id="{8CE627BE-964C-8541-422E-A3C0A8475B4E}"/>
              </a:ext>
            </a:extLst>
          </p:cNvPr>
          <p:cNvSpPr/>
          <p:nvPr/>
        </p:nvSpPr>
        <p:spPr bwMode="auto">
          <a:xfrm>
            <a:off x="-1921226" y="1586022"/>
            <a:ext cx="6992315" cy="6992315"/>
          </a:xfrm>
          <a:prstGeom prst="ellipse">
            <a:avLst/>
          </a:prstGeom>
          <a:solidFill>
            <a:schemeClr val="tx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dirty="0">
              <a:ln>
                <a:noFill/>
              </a:ln>
              <a:solidFill>
                <a:schemeClr val="tx1"/>
              </a:solidFill>
              <a:effectLst/>
              <a:latin typeface="Georgia" panose="02040502050405020303" pitchFamily="18" charset="0"/>
            </a:endParaRPr>
          </a:p>
        </p:txBody>
      </p:sp>
      <p:sp>
        <p:nvSpPr>
          <p:cNvPr id="10" name="Rectangle 9">
            <a:extLst>
              <a:ext uri="{FF2B5EF4-FFF2-40B4-BE49-F238E27FC236}">
                <a16:creationId xmlns:a16="http://schemas.microsoft.com/office/drawing/2014/main" id="{31D53E5A-B214-BC34-DD52-814F084F6F70}"/>
              </a:ext>
            </a:extLst>
          </p:cNvPr>
          <p:cNvSpPr/>
          <p:nvPr/>
        </p:nvSpPr>
        <p:spPr bwMode="auto">
          <a:xfrm>
            <a:off x="-1618211" y="5143499"/>
            <a:ext cx="8326755" cy="4642186"/>
          </a:xfrm>
          <a:prstGeom prst="rect">
            <a:avLst/>
          </a:prstGeom>
          <a:solidFill>
            <a:srgbClr val="F1EDE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A745AF1C-9727-9FFF-67A5-65F51DA85ED2}"/>
              </a:ext>
            </a:extLst>
          </p:cNvPr>
          <p:cNvSpPr/>
          <p:nvPr/>
        </p:nvSpPr>
        <p:spPr bwMode="auto">
          <a:xfrm>
            <a:off x="-3193143" y="1081007"/>
            <a:ext cx="3193143" cy="9514421"/>
          </a:xfrm>
          <a:prstGeom prst="rect">
            <a:avLst/>
          </a:prstGeom>
          <a:solidFill>
            <a:srgbClr val="F1EDE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2" name="Title 1"/>
          <p:cNvSpPr>
            <a:spLocks noGrp="1"/>
          </p:cNvSpPr>
          <p:nvPr>
            <p:ph type="ctrTitle"/>
          </p:nvPr>
        </p:nvSpPr>
        <p:spPr>
          <a:xfrm>
            <a:off x="186686" y="1842877"/>
            <a:ext cx="6456563" cy="1991984"/>
          </a:xfrm>
        </p:spPr>
        <p:txBody>
          <a:bodyPr/>
          <a:lstStyle/>
          <a:p>
            <a:pPr>
              <a:lnSpc>
                <a:spcPts val="5000"/>
              </a:lnSpc>
              <a:spcBef>
                <a:spcPts val="0"/>
              </a:spcBef>
              <a:spcAft>
                <a:spcPts val="0"/>
              </a:spcAft>
            </a:pPr>
            <a:r>
              <a:rPr lang="en-GB" dirty="0"/>
              <a:t>Q2 2023</a:t>
            </a:r>
            <a:br>
              <a:rPr lang="en-GB" dirty="0"/>
            </a:br>
            <a:r>
              <a:rPr lang="en-GB" dirty="0"/>
              <a:t>presentation</a:t>
            </a:r>
            <a:br>
              <a:rPr lang="en-GB" dirty="0"/>
            </a:br>
            <a:r>
              <a:rPr lang="en-GB" sz="2800" dirty="0"/>
              <a:t>Nordea – 25 August 2023</a:t>
            </a:r>
          </a:p>
        </p:txBody>
      </p:sp>
      <p:sp>
        <p:nvSpPr>
          <p:cNvPr id="3" name="Text Placeholder 2"/>
          <p:cNvSpPr>
            <a:spLocks noGrp="1"/>
          </p:cNvSpPr>
          <p:nvPr>
            <p:ph type="body" sz="quarter" idx="12"/>
          </p:nvPr>
        </p:nvSpPr>
        <p:spPr>
          <a:xfrm>
            <a:off x="387668" y="4106459"/>
            <a:ext cx="3780634" cy="914400"/>
          </a:xfrm>
        </p:spPr>
        <p:txBody>
          <a:bodyPr/>
          <a:lstStyle/>
          <a:p>
            <a:r>
              <a:rPr lang="en-GB" dirty="0">
                <a:latin typeface="Georgia" panose="02040502050405020303" pitchFamily="18" charset="0"/>
              </a:rPr>
              <a:t>Carsten Hellmann, CEO</a:t>
            </a:r>
            <a:br>
              <a:rPr lang="en-GB" dirty="0">
                <a:latin typeface="Georgia" panose="02040502050405020303" pitchFamily="18" charset="0"/>
              </a:rPr>
            </a:br>
            <a:r>
              <a:rPr lang="en-GB" dirty="0">
                <a:latin typeface="Georgia" panose="02040502050405020303" pitchFamily="18" charset="0"/>
              </a:rPr>
              <a:t>Claus Steensen Sølje, CFO &amp; EVP</a:t>
            </a:r>
            <a:br>
              <a:rPr lang="en-GB" dirty="0">
                <a:latin typeface="Georgia" panose="02040502050405020303" pitchFamily="18" charset="0"/>
              </a:rPr>
            </a:br>
            <a:r>
              <a:rPr lang="en-GB" dirty="0">
                <a:latin typeface="Georgia" panose="02040502050405020303" pitchFamily="18" charset="0"/>
              </a:rPr>
              <a:t>Per Plotnikof, Head of IR</a:t>
            </a:r>
          </a:p>
        </p:txBody>
      </p:sp>
    </p:spTree>
    <p:extLst>
      <p:ext uri="{BB962C8B-B14F-4D97-AF65-F5344CB8AC3E}">
        <p14:creationId xmlns:p14="http://schemas.microsoft.com/office/powerpoint/2010/main" val="1398725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Full-year revenue outlook has been narrowed</a:t>
            </a:r>
            <a:br>
              <a:rPr lang="da-DK" dirty="0">
                <a:latin typeface="Arial" panose="020B0604020202020204" pitchFamily="34" charset="0"/>
              </a:rPr>
            </a:br>
            <a:endParaRPr lang="en-US" dirty="0"/>
          </a:p>
        </p:txBody>
      </p:sp>
      <p:graphicFrame>
        <p:nvGraphicFramePr>
          <p:cNvPr id="5" name="Content Placeholder 6"/>
          <p:cNvGraphicFramePr>
            <a:graphicFrameLocks/>
          </p:cNvGraphicFramePr>
          <p:nvPr>
            <p:extLst>
              <p:ext uri="{D42A27DB-BD31-4B8C-83A1-F6EECF244321}">
                <p14:modId xmlns:p14="http://schemas.microsoft.com/office/powerpoint/2010/main" val="1912917793"/>
              </p:ext>
            </p:extLst>
          </p:nvPr>
        </p:nvGraphicFramePr>
        <p:xfrm>
          <a:off x="400211" y="1536700"/>
          <a:ext cx="8339134" cy="3101683"/>
        </p:xfrm>
        <a:graphic>
          <a:graphicData uri="http://schemas.openxmlformats.org/drawingml/2006/table">
            <a:tbl>
              <a:tblPr>
                <a:tableStyleId>{2D5ABB26-0587-4C30-8999-92F81FD0307C}</a:tableStyleId>
              </a:tblPr>
              <a:tblGrid>
                <a:gridCol w="1489416">
                  <a:extLst>
                    <a:ext uri="{9D8B030D-6E8A-4147-A177-3AD203B41FA5}">
                      <a16:colId xmlns:a16="http://schemas.microsoft.com/office/drawing/2014/main" val="20000"/>
                    </a:ext>
                  </a:extLst>
                </a:gridCol>
                <a:gridCol w="3972457">
                  <a:extLst>
                    <a:ext uri="{9D8B030D-6E8A-4147-A177-3AD203B41FA5}">
                      <a16:colId xmlns:a16="http://schemas.microsoft.com/office/drawing/2014/main" val="20003"/>
                    </a:ext>
                  </a:extLst>
                </a:gridCol>
                <a:gridCol w="2877261">
                  <a:extLst>
                    <a:ext uri="{9D8B030D-6E8A-4147-A177-3AD203B41FA5}">
                      <a16:colId xmlns:a16="http://schemas.microsoft.com/office/drawing/2014/main" val="252779553"/>
                    </a:ext>
                  </a:extLst>
                </a:gridCol>
              </a:tblGrid>
              <a:tr h="239559">
                <a:tc gridSpan="2">
                  <a:txBody>
                    <a:bodyPr/>
                    <a:lstStyle/>
                    <a:p>
                      <a:r>
                        <a:rPr lang="en-US" sz="1100" b="1" noProof="0" dirty="0">
                          <a:solidFill>
                            <a:srgbClr val="002559"/>
                          </a:solidFill>
                        </a:rPr>
                        <a:t>Revenue</a:t>
                      </a:r>
                    </a:p>
                  </a:txBody>
                  <a:tcPr marL="36000" marR="36000" marT="36000" marB="360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144000" indent="-108000">
                        <a:spcBef>
                          <a:spcPts val="300"/>
                        </a:spcBef>
                        <a:buFont typeface="Arial" panose="020B0604020202020204" pitchFamily="34" charset="0"/>
                        <a:buChar char="•"/>
                      </a:pPr>
                      <a:endParaRPr lang="en-GB" sz="1100" kern="1200" dirty="0">
                        <a:solidFill>
                          <a:srgbClr val="003362"/>
                        </a:solidFill>
                        <a:latin typeface="+mn-lt"/>
                        <a:ea typeface="+mn-ea"/>
                        <a:cs typeface="+mn-cs"/>
                      </a:endParaRPr>
                    </a:p>
                  </a:txBody>
                  <a:tcPr marL="36000" marR="36000" marT="36000" marB="36000" anchor="ctr">
                    <a:lnT w="6350" cap="flat" cmpd="sng" algn="ctr">
                      <a:solidFill>
                        <a:schemeClr val="bg1">
                          <a:lumMod val="65000"/>
                        </a:schemeClr>
                      </a:solidFill>
                      <a:prstDash val="solid"/>
                      <a:round/>
                      <a:headEnd type="none" w="med" len="med"/>
                      <a:tailEnd type="none" w="med" len="med"/>
                    </a:lnT>
                    <a:lnB w="12700" cap="flat" cmpd="sng" algn="ctr">
                      <a:solidFill>
                        <a:srgbClr val="002559"/>
                      </a:solidFill>
                      <a:prstDash val="solid"/>
                      <a:round/>
                      <a:headEnd type="none" w="med" len="med"/>
                      <a:tailEnd type="none" w="med" len="med"/>
                    </a:lnB>
                    <a:noFill/>
                  </a:tcPr>
                </a:tc>
                <a:tc>
                  <a:txBody>
                    <a:bodyPr/>
                    <a:lstStyle/>
                    <a:p>
                      <a:endParaRPr lang="en-US" sz="1000" b="1" noProof="0" dirty="0">
                        <a:solidFill>
                          <a:srgbClr val="002060"/>
                        </a:solidFill>
                      </a:endParaRPr>
                    </a:p>
                  </a:txBody>
                  <a:tcPr marL="36000" marR="36000" marT="36000" marB="36000" anchor="ctr">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4583913"/>
                  </a:ext>
                </a:extLst>
              </a:tr>
              <a:tr h="1203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a:solidFill>
                            <a:srgbClr val="002559"/>
                          </a:solidFill>
                          <a:latin typeface="+mn-lt"/>
                          <a:ea typeface="+mn-ea"/>
                          <a:cs typeface="+mn-cs"/>
                        </a:rPr>
                        <a:t>8-10% growth </a:t>
                      </a:r>
                      <a:br>
                        <a:rPr lang="en-GB" sz="1200" b="0" kern="1200" noProof="0" dirty="0">
                          <a:solidFill>
                            <a:srgbClr val="002559"/>
                          </a:solidFill>
                          <a:latin typeface="+mn-lt"/>
                          <a:ea typeface="+mn-ea"/>
                          <a:cs typeface="+mn-cs"/>
                        </a:rPr>
                      </a:br>
                      <a:r>
                        <a:rPr lang="en-GB" sz="1200" b="0" kern="1200" noProof="0" dirty="0">
                          <a:solidFill>
                            <a:srgbClr val="002559"/>
                          </a:solidFill>
                          <a:latin typeface="+mn-lt"/>
                          <a:ea typeface="+mn-ea"/>
                          <a:cs typeface="+mn-cs"/>
                        </a:rPr>
                        <a:t>in local currencies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a:solidFill>
                            <a:srgbClr val="002559"/>
                          </a:solidFill>
                          <a:latin typeface="+mn-lt"/>
                          <a:ea typeface="+mn-ea"/>
                          <a:cs typeface="+mn-cs"/>
                        </a:rPr>
                        <a:t>(previously 7-11%)</a:t>
                      </a:r>
                    </a:p>
                  </a:txBody>
                  <a:tcPr marL="36000" marR="36000" marT="36000" marB="36000">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08000">
                        <a:spcBef>
                          <a:spcPts val="300"/>
                        </a:spcBef>
                        <a:spcAft>
                          <a:spcPts val="300"/>
                        </a:spcAft>
                        <a:buFont typeface="Arial" panose="020B0604020202020204" pitchFamily="34" charset="0"/>
                        <a:buChar char="•"/>
                      </a:pPr>
                      <a:r>
                        <a:rPr lang="en-GB" sz="1200" kern="1200" dirty="0">
                          <a:solidFill>
                            <a:srgbClr val="002559"/>
                          </a:solidFill>
                          <a:latin typeface="+mn-lt"/>
                          <a:ea typeface="+mn-ea"/>
                          <a:cs typeface="+mn-cs"/>
                        </a:rPr>
                        <a:t>9-11% organic FY growth disregarding one-year, mandatory rebate increase in Germany</a:t>
                      </a:r>
                    </a:p>
                    <a:p>
                      <a:pPr marL="144000" indent="-108000">
                        <a:spcBef>
                          <a:spcPts val="300"/>
                        </a:spcBef>
                        <a:spcAft>
                          <a:spcPts val="300"/>
                        </a:spcAft>
                        <a:buFont typeface="Arial" panose="020B0604020202020204" pitchFamily="34" charset="0"/>
                        <a:buChar char="•"/>
                      </a:pPr>
                      <a:r>
                        <a:rPr lang="en-GB" sz="1200" kern="1200" dirty="0" err="1">
                          <a:solidFill>
                            <a:srgbClr val="002559"/>
                          </a:solidFill>
                          <a:latin typeface="+mn-lt"/>
                          <a:ea typeface="+mn-ea"/>
                          <a:cs typeface="+mn-cs"/>
                        </a:rPr>
                        <a:t>Jext</a:t>
                      </a:r>
                      <a:r>
                        <a:rPr lang="en-GB" sz="1200" kern="1200" baseline="30000" dirty="0">
                          <a:solidFill>
                            <a:srgbClr val="002559"/>
                          </a:solidFill>
                          <a:latin typeface="+mn-lt"/>
                          <a:ea typeface="+mn-ea"/>
                          <a:cs typeface="+mn-cs"/>
                        </a:rPr>
                        <a:t>®</a:t>
                      </a:r>
                      <a:r>
                        <a:rPr lang="en-GB" sz="1200" kern="1200" dirty="0">
                          <a:solidFill>
                            <a:srgbClr val="002559"/>
                          </a:solidFill>
                          <a:latin typeface="+mn-lt"/>
                          <a:ea typeface="+mn-ea"/>
                          <a:cs typeface="+mn-cs"/>
                        </a:rPr>
                        <a:t> sales to decline in H2</a:t>
                      </a:r>
                    </a:p>
                    <a:p>
                      <a:pPr marL="144000" indent="-108000">
                        <a:spcBef>
                          <a:spcPts val="300"/>
                        </a:spcBef>
                        <a:spcAft>
                          <a:spcPts val="300"/>
                        </a:spcAft>
                        <a:buFont typeface="Arial" panose="020B0604020202020204" pitchFamily="34" charset="0"/>
                        <a:buChar char="•"/>
                      </a:pPr>
                      <a:r>
                        <a:rPr lang="en-GB" sz="1200" kern="1200" dirty="0">
                          <a:solidFill>
                            <a:srgbClr val="002559"/>
                          </a:solidFill>
                          <a:latin typeface="+mn-lt"/>
                          <a:ea typeface="+mn-ea"/>
                          <a:cs typeface="+mn-cs"/>
                        </a:rPr>
                        <a:t>Tablet sales still to grow double digits in H2</a:t>
                      </a:r>
                    </a:p>
                    <a:p>
                      <a:pPr marL="144000" indent="-108000">
                        <a:spcBef>
                          <a:spcPts val="300"/>
                        </a:spcBef>
                        <a:spcAft>
                          <a:spcPts val="300"/>
                        </a:spcAft>
                        <a:buFont typeface="Arial" panose="020B0604020202020204" pitchFamily="34" charset="0"/>
                        <a:buChar char="•"/>
                      </a:pPr>
                      <a:r>
                        <a:rPr lang="en-GB" sz="1200" kern="1200" dirty="0">
                          <a:solidFill>
                            <a:srgbClr val="002559"/>
                          </a:solidFill>
                          <a:latin typeface="+mn-lt"/>
                          <a:ea typeface="+mn-ea"/>
                          <a:cs typeface="+mn-cs"/>
                        </a:rPr>
                        <a:t>SCIT/SLIT-drops sales still to grow double digits in H2 </a:t>
                      </a:r>
                    </a:p>
                  </a:txBody>
                  <a:tcPr marL="36000" marR="36000" marT="36000" marB="36000">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6000" indent="0">
                        <a:spcBef>
                          <a:spcPts val="300"/>
                        </a:spcBef>
                        <a:buFont typeface="Arial" panose="020B0604020202020204" pitchFamily="34" charset="0"/>
                        <a:buNone/>
                      </a:pPr>
                      <a:endParaRPr lang="en-GB" sz="1100" kern="1200" dirty="0">
                        <a:solidFill>
                          <a:srgbClr val="003362"/>
                        </a:solidFill>
                        <a:latin typeface="+mn-lt"/>
                        <a:ea typeface="+mn-ea"/>
                        <a:cs typeface="+mn-cs"/>
                      </a:endParaRPr>
                    </a:p>
                  </a:txBody>
                  <a:tcPr marL="36000" marR="36000" marT="36000" marB="36000">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2905159"/>
                  </a:ext>
                </a:extLst>
              </a:tr>
              <a:tr h="249163">
                <a:tc gridSpan="2">
                  <a:txBody>
                    <a:bodyPr/>
                    <a:lstStyle/>
                    <a:p>
                      <a:r>
                        <a:rPr lang="en-US" sz="1100" b="1" noProof="0" dirty="0">
                          <a:solidFill>
                            <a:srgbClr val="002060"/>
                          </a:solidFill>
                        </a:rPr>
                        <a:t>EBIT</a:t>
                      </a:r>
                    </a:p>
                  </a:txBody>
                  <a:tcPr marL="36000" marR="36000" marT="36000" marB="36000">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144000" indent="-108000">
                        <a:spcBef>
                          <a:spcPts val="300"/>
                        </a:spcBef>
                        <a:buFont typeface="Arial" panose="020B0604020202020204" pitchFamily="34" charset="0"/>
                        <a:buChar char="•"/>
                      </a:pPr>
                      <a:endParaRPr lang="en-GB" sz="1100" kern="1200" dirty="0">
                        <a:solidFill>
                          <a:srgbClr val="003362"/>
                        </a:solidFill>
                        <a:latin typeface="+mn-lt"/>
                        <a:ea typeface="+mn-ea"/>
                        <a:cs typeface="+mn-cs"/>
                      </a:endParaRPr>
                    </a:p>
                  </a:txBody>
                  <a:tcPr marL="36000" marR="36000" marT="36000" marB="36000" anchor="ctr">
                    <a:lnT w="12700" cap="flat" cmpd="sng" algn="ctr">
                      <a:solidFill>
                        <a:srgbClr val="002559"/>
                      </a:solidFill>
                      <a:prstDash val="solid"/>
                      <a:round/>
                      <a:headEnd type="none" w="med" len="med"/>
                      <a:tailEnd type="none" w="med" len="med"/>
                    </a:lnT>
                    <a:lnB w="12700" cap="flat" cmpd="sng" algn="ctr">
                      <a:solidFill>
                        <a:srgbClr val="002559"/>
                      </a:solidFill>
                      <a:prstDash val="solid"/>
                      <a:round/>
                      <a:headEnd type="none" w="med" len="med"/>
                      <a:tailEnd type="none" w="med" len="med"/>
                    </a:lnB>
                    <a:noFill/>
                  </a:tcPr>
                </a:tc>
                <a:tc>
                  <a:txBody>
                    <a:bodyPr/>
                    <a:lstStyle/>
                    <a:p>
                      <a:endParaRPr lang="en-US" sz="1100" b="1" noProof="0" dirty="0">
                        <a:solidFill>
                          <a:srgbClr val="002060"/>
                        </a:solidFill>
                      </a:endParaRPr>
                    </a:p>
                  </a:txBody>
                  <a:tcPr marL="36000" marR="36000" marT="36000" marB="36000">
                    <a:lnL>
                      <a:noFill/>
                    </a:lnL>
                    <a:lnR>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7557131"/>
                  </a:ext>
                </a:extLst>
              </a:tr>
              <a:tr h="1224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noProof="0" dirty="0">
                          <a:solidFill>
                            <a:srgbClr val="002559"/>
                          </a:solidFill>
                          <a:latin typeface="+mn-lt"/>
                          <a:ea typeface="+mn-ea"/>
                          <a:cs typeface="+mn-cs"/>
                        </a:rPr>
                        <a:t>13-15% margin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noProof="0" dirty="0">
                          <a:solidFill>
                            <a:srgbClr val="002559"/>
                          </a:solidFill>
                          <a:latin typeface="+mn-lt"/>
                          <a:ea typeface="+mn-ea"/>
                          <a:cs typeface="+mn-cs"/>
                        </a:rPr>
                        <a:t>(unchanged) </a:t>
                      </a:r>
                    </a:p>
                  </a:txBody>
                  <a:tcPr marL="36000" marR="36000" marT="36000" marB="36000">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08000">
                        <a:spcBef>
                          <a:spcPts val="300"/>
                        </a:spcBef>
                        <a:spcAft>
                          <a:spcPts val="300"/>
                        </a:spcAft>
                        <a:buFont typeface="Arial" panose="020B0604020202020204" pitchFamily="34" charset="0"/>
                        <a:buChar char="•"/>
                        <a:tabLst>
                          <a:tab pos="266700" algn="l"/>
                        </a:tabLst>
                      </a:pPr>
                      <a:r>
                        <a:rPr lang="en-GB" sz="1200" dirty="0">
                          <a:solidFill>
                            <a:srgbClr val="002559"/>
                          </a:solidFill>
                        </a:rPr>
                        <a:t>Gross margin to improve by up to 1 p.p., amidst </a:t>
                      </a:r>
                      <a:br>
                        <a:rPr lang="en-GB" sz="1200" dirty="0">
                          <a:solidFill>
                            <a:srgbClr val="002559"/>
                          </a:solidFill>
                        </a:rPr>
                      </a:br>
                      <a:r>
                        <a:rPr lang="en-GB" sz="1200" dirty="0">
                          <a:solidFill>
                            <a:srgbClr val="002559"/>
                          </a:solidFill>
                        </a:rPr>
                        <a:t>modest cost inflation, German rebate </a:t>
                      </a:r>
                    </a:p>
                    <a:p>
                      <a:pPr marL="144000" indent="-108000">
                        <a:spcBef>
                          <a:spcPts val="300"/>
                        </a:spcBef>
                        <a:spcAft>
                          <a:spcPts val="300"/>
                        </a:spcAft>
                        <a:buFont typeface="Arial" panose="020B0604020202020204" pitchFamily="34" charset="0"/>
                        <a:buChar char="•"/>
                        <a:tabLst>
                          <a:tab pos="266700" algn="l"/>
                        </a:tabLst>
                      </a:pPr>
                      <a:r>
                        <a:rPr lang="en-GB" sz="1200" dirty="0">
                          <a:solidFill>
                            <a:srgbClr val="002559"/>
                          </a:solidFill>
                        </a:rPr>
                        <a:t>R&amp;D costs to decline to ~DKK 600m</a:t>
                      </a:r>
                    </a:p>
                    <a:p>
                      <a:pPr marL="144000" indent="-108000">
                        <a:spcBef>
                          <a:spcPts val="300"/>
                        </a:spcBef>
                        <a:spcAft>
                          <a:spcPts val="300"/>
                        </a:spcAft>
                        <a:buFont typeface="Arial" panose="020B0604020202020204" pitchFamily="34" charset="0"/>
                        <a:buChar char="•"/>
                        <a:tabLst>
                          <a:tab pos="266700" algn="l"/>
                        </a:tabLst>
                      </a:pPr>
                      <a:r>
                        <a:rPr lang="en-GB" sz="1200" dirty="0">
                          <a:solidFill>
                            <a:srgbClr val="002559"/>
                          </a:solidFill>
                        </a:rPr>
                        <a:t>S&amp;M costs to increase mid-single digit to </a:t>
                      </a:r>
                      <a:br>
                        <a:rPr lang="en-GB" sz="1200" dirty="0">
                          <a:solidFill>
                            <a:srgbClr val="002559"/>
                          </a:solidFill>
                        </a:rPr>
                      </a:br>
                      <a:r>
                        <a:rPr lang="en-GB" sz="1200" dirty="0">
                          <a:solidFill>
                            <a:srgbClr val="002559"/>
                          </a:solidFill>
                        </a:rPr>
                        <a:t>support growth initiatives</a:t>
                      </a:r>
                    </a:p>
                    <a:p>
                      <a:pPr marL="144000" indent="-108000">
                        <a:spcBef>
                          <a:spcPts val="300"/>
                        </a:spcBef>
                        <a:spcAft>
                          <a:spcPts val="300"/>
                        </a:spcAft>
                        <a:buFont typeface="Arial" panose="020B0604020202020204" pitchFamily="34" charset="0"/>
                        <a:buChar char="•"/>
                        <a:tabLst>
                          <a:tab pos="266700" algn="l"/>
                        </a:tabLst>
                      </a:pPr>
                      <a:r>
                        <a:rPr lang="en-GB" sz="1200" dirty="0">
                          <a:solidFill>
                            <a:srgbClr val="002559"/>
                          </a:solidFill>
                        </a:rPr>
                        <a:t>Lower capacity cost to revenue ratio still expected</a:t>
                      </a:r>
                      <a:endParaRPr lang="en-GB" sz="1100" dirty="0">
                        <a:solidFill>
                          <a:srgbClr val="002559"/>
                        </a:solidFill>
                      </a:endParaRPr>
                    </a:p>
                  </a:txBody>
                  <a:tcPr marL="36000" marR="36000" marT="36000" marB="36000">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08000">
                        <a:spcBef>
                          <a:spcPts val="300"/>
                        </a:spcBef>
                        <a:buFont typeface="Arial" panose="020B0604020202020204" pitchFamily="34" charset="0"/>
                        <a:buChar char="•"/>
                        <a:tabLst>
                          <a:tab pos="266700" algn="l"/>
                        </a:tabLst>
                      </a:pPr>
                      <a:endParaRPr lang="en-GB" sz="1100" dirty="0">
                        <a:solidFill>
                          <a:srgbClr val="003362"/>
                        </a:solidFill>
                      </a:endParaRPr>
                    </a:p>
                  </a:txBody>
                  <a:tcPr marL="36000" marR="36000" marT="36000" marB="36000">
                    <a:lnL>
                      <a:noFill/>
                    </a:lnL>
                    <a:lnR>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10" name="Picture 9" descr="U:\ALK-Abello\Jobs\1472_WordEngine\Received\NYT Logo\Logo_Blue.wmf">
            <a:extLst>
              <a:ext uri="{FF2B5EF4-FFF2-40B4-BE49-F238E27FC236}">
                <a16:creationId xmlns:a16="http://schemas.microsoft.com/office/drawing/2014/main" id="{26994988-118D-49A4-84BA-F2108209C1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6250BD81-3013-9D09-87B9-5FA18361616B}"/>
              </a:ext>
            </a:extLst>
          </p:cNvPr>
          <p:cNvSpPr txBox="1">
            <a:spLocks/>
          </p:cNvSpPr>
          <p:nvPr/>
        </p:nvSpPr>
        <p:spPr bwMode="auto">
          <a:xfrm>
            <a:off x="395286" y="4707999"/>
            <a:ext cx="8609558" cy="296441"/>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lgn="l" rtl="0" fontAlgn="base">
              <a:spcBef>
                <a:spcPct val="20000"/>
              </a:spcBef>
              <a:spcAft>
                <a:spcPct val="0"/>
              </a:spcAft>
              <a:buNone/>
              <a:defRPr sz="1200" b="0" i="1">
                <a:solidFill>
                  <a:srgbClr val="405B82"/>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3362"/>
                </a:solidFill>
                <a:latin typeface="+mn-lt"/>
              </a:defRPr>
            </a:lvl2pPr>
            <a:lvl3pPr marL="719138" indent="-160338" algn="l" rtl="0" fontAlgn="base">
              <a:spcBef>
                <a:spcPct val="20000"/>
              </a:spcBef>
              <a:spcAft>
                <a:spcPct val="0"/>
              </a:spcAft>
              <a:buFont typeface="Arial" charset="0"/>
              <a:buChar char="–"/>
              <a:defRPr sz="1100">
                <a:solidFill>
                  <a:srgbClr val="003362"/>
                </a:solidFill>
                <a:latin typeface="+mn-lt"/>
              </a:defRPr>
            </a:lvl3pPr>
            <a:lvl4pPr marL="1704975" indent="-212725" algn="l" rtl="0" fontAlgn="base">
              <a:spcBef>
                <a:spcPct val="20000"/>
              </a:spcBef>
              <a:spcAft>
                <a:spcPct val="0"/>
              </a:spcAft>
              <a:buFont typeface="Wingdings" pitchFamily="2" charset="2"/>
              <a:buChar char="§"/>
              <a:defRPr sz="1500">
                <a:solidFill>
                  <a:srgbClr val="003362"/>
                </a:solidFill>
                <a:latin typeface="+mn-lt"/>
              </a:defRPr>
            </a:lvl4pPr>
            <a:lvl5pPr marL="2139950" indent="-187325" algn="l" rtl="0" fontAlgn="base">
              <a:spcBef>
                <a:spcPct val="20000"/>
              </a:spcBef>
              <a:spcAft>
                <a:spcPct val="0"/>
              </a:spcAft>
              <a:buFont typeface="Wingdings" pitchFamily="2" charset="2"/>
              <a:buChar char="§"/>
              <a:defRPr sz="1500">
                <a:solidFill>
                  <a:srgbClr val="003362"/>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900" i="1" dirty="0"/>
              <a:t>Other assumptions: Current exchange rates. No changes to current product portfolio, incl. acquisitions and/or partnerships. No sizeable payments for M&amp;A/in-licensing.  </a:t>
            </a:r>
            <a:endParaRPr lang="da-DK" sz="900" i="1" dirty="0"/>
          </a:p>
          <a:p>
            <a:endParaRPr lang="en-US" sz="1100" i="0" kern="0" dirty="0">
              <a:solidFill>
                <a:srgbClr val="003362"/>
              </a:solidFill>
              <a:latin typeface="+mj-lt"/>
            </a:endParaRPr>
          </a:p>
        </p:txBody>
      </p:sp>
      <p:graphicFrame>
        <p:nvGraphicFramePr>
          <p:cNvPr id="8" name="Chart 1026">
            <a:extLst>
              <a:ext uri="{FF2B5EF4-FFF2-40B4-BE49-F238E27FC236}">
                <a16:creationId xmlns:a16="http://schemas.microsoft.com/office/drawing/2014/main" id="{17AF151C-4837-9EBD-DD86-02C35EB43160}"/>
              </a:ext>
            </a:extLst>
          </p:cNvPr>
          <p:cNvGraphicFramePr/>
          <p:nvPr>
            <p:extLst>
              <p:ext uri="{D42A27DB-BD31-4B8C-83A1-F6EECF244321}">
                <p14:modId xmlns:p14="http://schemas.microsoft.com/office/powerpoint/2010/main" val="2867673945"/>
              </p:ext>
            </p:extLst>
          </p:nvPr>
        </p:nvGraphicFramePr>
        <p:xfrm>
          <a:off x="6013077" y="1860182"/>
          <a:ext cx="2735387" cy="134041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4EAD601C-19E1-8AF5-8DEC-BCFB6C361824}"/>
              </a:ext>
            </a:extLst>
          </p:cNvPr>
          <p:cNvSpPr txBox="1"/>
          <p:nvPr/>
        </p:nvSpPr>
        <p:spPr>
          <a:xfrm>
            <a:off x="6002294" y="1748416"/>
            <a:ext cx="481222" cy="215444"/>
          </a:xfrm>
          <a:prstGeom prst="rect">
            <a:avLst/>
          </a:prstGeom>
          <a:noFill/>
        </p:spPr>
        <p:txBody>
          <a:bodyPr wrap="none" rtlCol="0">
            <a:spAutoFit/>
          </a:bodyPr>
          <a:lstStyle/>
          <a:p>
            <a:r>
              <a:rPr lang="en-GB" sz="800" dirty="0">
                <a:solidFill>
                  <a:srgbClr val="002559"/>
                </a:solidFill>
              </a:rPr>
              <a:t>DKKm</a:t>
            </a:r>
          </a:p>
        </p:txBody>
      </p:sp>
      <p:sp>
        <p:nvSpPr>
          <p:cNvPr id="13" name="Rectangle 77">
            <a:extLst>
              <a:ext uri="{FF2B5EF4-FFF2-40B4-BE49-F238E27FC236}">
                <a16:creationId xmlns:a16="http://schemas.microsoft.com/office/drawing/2014/main" id="{33D7892B-647E-2DC2-CB64-BF188DFC7351}"/>
              </a:ext>
            </a:extLst>
          </p:cNvPr>
          <p:cNvSpPr/>
          <p:nvPr/>
        </p:nvSpPr>
        <p:spPr bwMode="auto">
          <a:xfrm>
            <a:off x="6100528" y="1625031"/>
            <a:ext cx="79200" cy="72000"/>
          </a:xfrm>
          <a:prstGeom prst="rect">
            <a:avLst/>
          </a:prstGeom>
          <a:solidFill>
            <a:srgbClr val="BFBFB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4" name="Rectangle 79">
            <a:extLst>
              <a:ext uri="{FF2B5EF4-FFF2-40B4-BE49-F238E27FC236}">
                <a16:creationId xmlns:a16="http://schemas.microsoft.com/office/drawing/2014/main" id="{7F950778-57E6-FA5E-D572-8FDAC8D66390}"/>
              </a:ext>
            </a:extLst>
          </p:cNvPr>
          <p:cNvSpPr/>
          <p:nvPr/>
        </p:nvSpPr>
        <p:spPr bwMode="auto">
          <a:xfrm>
            <a:off x="6225331" y="1589723"/>
            <a:ext cx="442104" cy="14261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GB" sz="800" dirty="0">
                <a:solidFill>
                  <a:srgbClr val="002559"/>
                </a:solidFill>
              </a:rPr>
              <a:t>Revenue</a:t>
            </a:r>
          </a:p>
        </p:txBody>
      </p:sp>
      <p:sp>
        <p:nvSpPr>
          <p:cNvPr id="17" name="Rectangle 77">
            <a:extLst>
              <a:ext uri="{FF2B5EF4-FFF2-40B4-BE49-F238E27FC236}">
                <a16:creationId xmlns:a16="http://schemas.microsoft.com/office/drawing/2014/main" id="{00E020BB-4CD5-11A0-C5F5-F557FD0798F7}"/>
              </a:ext>
            </a:extLst>
          </p:cNvPr>
          <p:cNvSpPr/>
          <p:nvPr/>
        </p:nvSpPr>
        <p:spPr bwMode="auto">
          <a:xfrm>
            <a:off x="6094619" y="3299734"/>
            <a:ext cx="79200" cy="72000"/>
          </a:xfrm>
          <a:prstGeom prst="rect">
            <a:avLst/>
          </a:prstGeom>
          <a:solidFill>
            <a:srgbClr val="BFBFB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8" name="Rectangle 79">
            <a:extLst>
              <a:ext uri="{FF2B5EF4-FFF2-40B4-BE49-F238E27FC236}">
                <a16:creationId xmlns:a16="http://schemas.microsoft.com/office/drawing/2014/main" id="{F0D885A6-68D9-C13E-5C56-48462910BD88}"/>
              </a:ext>
            </a:extLst>
          </p:cNvPr>
          <p:cNvSpPr/>
          <p:nvPr/>
        </p:nvSpPr>
        <p:spPr bwMode="auto">
          <a:xfrm>
            <a:off x="6219422" y="3264426"/>
            <a:ext cx="442104" cy="14261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GB" sz="800" dirty="0">
                <a:solidFill>
                  <a:srgbClr val="002559"/>
                </a:solidFill>
              </a:rPr>
              <a:t>EBIT</a:t>
            </a:r>
          </a:p>
        </p:txBody>
      </p:sp>
      <p:sp>
        <p:nvSpPr>
          <p:cNvPr id="19" name="Rectangle 90">
            <a:extLst>
              <a:ext uri="{FF2B5EF4-FFF2-40B4-BE49-F238E27FC236}">
                <a16:creationId xmlns:a16="http://schemas.microsoft.com/office/drawing/2014/main" id="{5E06DD99-D5CF-D91F-72A6-1F882643868B}"/>
              </a:ext>
            </a:extLst>
          </p:cNvPr>
          <p:cNvSpPr/>
          <p:nvPr/>
        </p:nvSpPr>
        <p:spPr bwMode="auto">
          <a:xfrm>
            <a:off x="6885435" y="3262826"/>
            <a:ext cx="937762" cy="14581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800" b="0" i="0" u="none" strike="noStrike" cap="none" normalizeH="0" baseline="0" dirty="0">
                <a:ln>
                  <a:noFill/>
                </a:ln>
                <a:solidFill>
                  <a:srgbClr val="002559"/>
                </a:solidFill>
                <a:effectLst/>
                <a:latin typeface="Arial" charset="0"/>
              </a:rPr>
              <a:t>EBIT margin</a:t>
            </a:r>
          </a:p>
        </p:txBody>
      </p:sp>
      <p:cxnSp>
        <p:nvCxnSpPr>
          <p:cNvPr id="20" name="Lige forbindelse 19">
            <a:extLst>
              <a:ext uri="{FF2B5EF4-FFF2-40B4-BE49-F238E27FC236}">
                <a16:creationId xmlns:a16="http://schemas.microsoft.com/office/drawing/2014/main" id="{598B2897-F4B7-7A3F-570A-7AC4D50FAFF9}"/>
              </a:ext>
            </a:extLst>
          </p:cNvPr>
          <p:cNvCxnSpPr>
            <a:cxnSpLocks/>
          </p:cNvCxnSpPr>
          <p:nvPr/>
        </p:nvCxnSpPr>
        <p:spPr bwMode="auto">
          <a:xfrm>
            <a:off x="6762442" y="3335734"/>
            <a:ext cx="90000" cy="0"/>
          </a:xfrm>
          <a:prstGeom prst="line">
            <a:avLst/>
          </a:prstGeom>
          <a:solidFill>
            <a:schemeClr val="bg2"/>
          </a:solidFill>
          <a:ln w="25400" cap="flat" cmpd="sng" algn="ctr">
            <a:solidFill>
              <a:srgbClr val="FF3317"/>
            </a:solidFill>
            <a:prstDash val="solid"/>
            <a:round/>
            <a:headEnd type="none" w="med" len="med"/>
            <a:tailEnd type="none" w="med" len="med"/>
          </a:ln>
          <a:effectLst/>
        </p:spPr>
      </p:cxnSp>
      <p:graphicFrame>
        <p:nvGraphicFramePr>
          <p:cNvPr id="21" name="Chart 1026">
            <a:extLst>
              <a:ext uri="{FF2B5EF4-FFF2-40B4-BE49-F238E27FC236}">
                <a16:creationId xmlns:a16="http://schemas.microsoft.com/office/drawing/2014/main" id="{A4F2CFD9-3268-8D29-11CB-953A92806A8E}"/>
              </a:ext>
            </a:extLst>
          </p:cNvPr>
          <p:cNvGraphicFramePr/>
          <p:nvPr>
            <p:extLst>
              <p:ext uri="{D42A27DB-BD31-4B8C-83A1-F6EECF244321}">
                <p14:modId xmlns:p14="http://schemas.microsoft.com/office/powerpoint/2010/main" val="3341952922"/>
              </p:ext>
            </p:extLst>
          </p:nvPr>
        </p:nvGraphicFramePr>
        <p:xfrm>
          <a:off x="6023860" y="3490835"/>
          <a:ext cx="2735387" cy="1273661"/>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10">
            <a:extLst>
              <a:ext uri="{FF2B5EF4-FFF2-40B4-BE49-F238E27FC236}">
                <a16:creationId xmlns:a16="http://schemas.microsoft.com/office/drawing/2014/main" id="{19D21EA7-79D8-B92C-A3A8-D2634D36DB2C}"/>
              </a:ext>
            </a:extLst>
          </p:cNvPr>
          <p:cNvSpPr txBox="1"/>
          <p:nvPr/>
        </p:nvSpPr>
        <p:spPr>
          <a:xfrm>
            <a:off x="6002731" y="3383789"/>
            <a:ext cx="481222" cy="215444"/>
          </a:xfrm>
          <a:prstGeom prst="rect">
            <a:avLst/>
          </a:prstGeom>
          <a:noFill/>
        </p:spPr>
        <p:txBody>
          <a:bodyPr wrap="none" rtlCol="0">
            <a:spAutoFit/>
          </a:bodyPr>
          <a:lstStyle/>
          <a:p>
            <a:r>
              <a:rPr lang="en-GB" sz="800" dirty="0">
                <a:solidFill>
                  <a:srgbClr val="002559"/>
                </a:solidFill>
              </a:rPr>
              <a:t>DKKm</a:t>
            </a:r>
          </a:p>
        </p:txBody>
      </p:sp>
      <p:sp>
        <p:nvSpPr>
          <p:cNvPr id="23" name="TextBox 10">
            <a:extLst>
              <a:ext uri="{FF2B5EF4-FFF2-40B4-BE49-F238E27FC236}">
                <a16:creationId xmlns:a16="http://schemas.microsoft.com/office/drawing/2014/main" id="{50280F10-0DD2-79EC-5FB0-0F46A97C712C}"/>
              </a:ext>
            </a:extLst>
          </p:cNvPr>
          <p:cNvSpPr txBox="1"/>
          <p:nvPr/>
        </p:nvSpPr>
        <p:spPr>
          <a:xfrm>
            <a:off x="8482357" y="3396489"/>
            <a:ext cx="276038" cy="215444"/>
          </a:xfrm>
          <a:prstGeom prst="rect">
            <a:avLst/>
          </a:prstGeom>
          <a:noFill/>
        </p:spPr>
        <p:txBody>
          <a:bodyPr wrap="none" rtlCol="0">
            <a:spAutoFit/>
          </a:bodyPr>
          <a:lstStyle/>
          <a:p>
            <a:pPr algn="r"/>
            <a:r>
              <a:rPr lang="en-GB" sz="800" dirty="0">
                <a:solidFill>
                  <a:schemeClr val="tx2"/>
                </a:solidFill>
              </a:rPr>
              <a:t>%</a:t>
            </a:r>
          </a:p>
        </p:txBody>
      </p:sp>
      <p:cxnSp>
        <p:nvCxnSpPr>
          <p:cNvPr id="7" name="Straight Arrow Connector 6">
            <a:extLst>
              <a:ext uri="{FF2B5EF4-FFF2-40B4-BE49-F238E27FC236}">
                <a16:creationId xmlns:a16="http://schemas.microsoft.com/office/drawing/2014/main" id="{749615C3-E9EB-DC24-95C5-B1AA51ED705E}"/>
              </a:ext>
            </a:extLst>
          </p:cNvPr>
          <p:cNvCxnSpPr>
            <a:cxnSpLocks/>
          </p:cNvCxnSpPr>
          <p:nvPr/>
        </p:nvCxnSpPr>
        <p:spPr bwMode="auto">
          <a:xfrm flipV="1">
            <a:off x="6613676" y="1860182"/>
            <a:ext cx="1780419" cy="316961"/>
          </a:xfrm>
          <a:prstGeom prst="straightConnector1">
            <a:avLst/>
          </a:prstGeom>
          <a:solidFill>
            <a:schemeClr val="bg2"/>
          </a:solidFill>
          <a:ln w="22225" cap="flat" cmpd="sng" algn="ctr">
            <a:solidFill>
              <a:srgbClr val="FF3317"/>
            </a:solidFill>
            <a:prstDash val="solid"/>
            <a:round/>
            <a:headEnd type="none" w="med" len="med"/>
            <a:tailEnd type="triangle"/>
          </a:ln>
          <a:effectLst/>
        </p:spPr>
      </p:cxnSp>
      <p:sp>
        <p:nvSpPr>
          <p:cNvPr id="24" name="Rectangle 79">
            <a:extLst>
              <a:ext uri="{FF2B5EF4-FFF2-40B4-BE49-F238E27FC236}">
                <a16:creationId xmlns:a16="http://schemas.microsoft.com/office/drawing/2014/main" id="{80AF43F4-66AB-62D2-5AF4-17E30BA8E446}"/>
              </a:ext>
            </a:extLst>
          </p:cNvPr>
          <p:cNvSpPr/>
          <p:nvPr/>
        </p:nvSpPr>
        <p:spPr bwMode="auto">
          <a:xfrm rot="21017511">
            <a:off x="7009460" y="1838688"/>
            <a:ext cx="828000" cy="14261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GB" sz="800" dirty="0">
                <a:solidFill>
                  <a:srgbClr val="002559"/>
                </a:solidFill>
              </a:rPr>
              <a:t> 10% CAGR (l.c.) </a:t>
            </a:r>
          </a:p>
        </p:txBody>
      </p:sp>
      <p:sp>
        <p:nvSpPr>
          <p:cNvPr id="9" name="Text Placeholder 8">
            <a:extLst>
              <a:ext uri="{FF2B5EF4-FFF2-40B4-BE49-F238E27FC236}">
                <a16:creationId xmlns:a16="http://schemas.microsoft.com/office/drawing/2014/main" id="{9BCCD136-F7F8-E6EA-CE10-D7474B3FF947}"/>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13801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90045E-5D5F-5578-801F-5407CB45E8D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 name="Rectangle 3">
            <a:extLst>
              <a:ext uri="{FF2B5EF4-FFF2-40B4-BE49-F238E27FC236}">
                <a16:creationId xmlns:a16="http://schemas.microsoft.com/office/drawing/2014/main" id="{D77CB065-4D62-67D5-1781-2092CF4D8118}"/>
              </a:ext>
            </a:extLst>
          </p:cNvPr>
          <p:cNvSpPr/>
          <p:nvPr/>
        </p:nvSpPr>
        <p:spPr bwMode="auto">
          <a:xfrm>
            <a:off x="-1618211" y="5143499"/>
            <a:ext cx="8326755" cy="4642186"/>
          </a:xfrm>
          <a:prstGeom prst="rect">
            <a:avLst/>
          </a:prstGeom>
          <a:solidFill>
            <a:srgbClr val="F1EDE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pic>
        <p:nvPicPr>
          <p:cNvPr id="6" name="Billede 2">
            <a:extLst>
              <a:ext uri="{FF2B5EF4-FFF2-40B4-BE49-F238E27FC236}">
                <a16:creationId xmlns:a16="http://schemas.microsoft.com/office/drawing/2014/main" id="{BB723546-9E1C-1E1B-EBBD-F5BDC739F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4437333"/>
            <a:ext cx="1583471" cy="426371"/>
          </a:xfrm>
          <a:prstGeom prst="rect">
            <a:avLst/>
          </a:prstGeom>
        </p:spPr>
      </p:pic>
      <p:pic>
        <p:nvPicPr>
          <p:cNvPr id="11" name="Picture 10">
            <a:extLst>
              <a:ext uri="{FF2B5EF4-FFF2-40B4-BE49-F238E27FC236}">
                <a16:creationId xmlns:a16="http://schemas.microsoft.com/office/drawing/2014/main" id="{D91E8417-6002-EA41-B080-DB9428617D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49724" y="-536575"/>
            <a:ext cx="4494276" cy="5143500"/>
          </a:xfrm>
          <a:prstGeom prst="rect">
            <a:avLst/>
          </a:prstGeom>
        </p:spPr>
      </p:pic>
      <p:pic>
        <p:nvPicPr>
          <p:cNvPr id="12" name="Graphic 11">
            <a:extLst>
              <a:ext uri="{FF2B5EF4-FFF2-40B4-BE49-F238E27FC236}">
                <a16:creationId xmlns:a16="http://schemas.microsoft.com/office/drawing/2014/main" id="{390B4D21-6CDF-9246-4481-06F6A3C6B4BF}"/>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1969" t="25281" r="13175" b="27380"/>
          <a:stretch/>
        </p:blipFill>
        <p:spPr>
          <a:xfrm>
            <a:off x="-36512" y="4120182"/>
            <a:ext cx="1595292" cy="1008865"/>
          </a:xfrm>
          <a:prstGeom prst="rect">
            <a:avLst/>
          </a:prstGeom>
        </p:spPr>
      </p:pic>
      <p:sp>
        <p:nvSpPr>
          <p:cNvPr id="13" name="Oval 12">
            <a:extLst>
              <a:ext uri="{FF2B5EF4-FFF2-40B4-BE49-F238E27FC236}">
                <a16:creationId xmlns:a16="http://schemas.microsoft.com/office/drawing/2014/main" id="{97EF8F93-93EF-9340-9DB7-D1C29BC1E877}"/>
              </a:ext>
            </a:extLst>
          </p:cNvPr>
          <p:cNvSpPr/>
          <p:nvPr/>
        </p:nvSpPr>
        <p:spPr bwMode="auto">
          <a:xfrm>
            <a:off x="-807777" y="-2888593"/>
            <a:ext cx="5364596" cy="5364596"/>
          </a:xfrm>
          <a:prstGeom prst="ellipse">
            <a:avLst/>
          </a:prstGeom>
          <a:solidFill>
            <a:schemeClr val="tx1">
              <a:alpha val="50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bg1"/>
              </a:solidFill>
              <a:effectLst/>
              <a:latin typeface="Arial" charset="0"/>
            </a:endParaRPr>
          </a:p>
        </p:txBody>
      </p:sp>
      <p:sp>
        <p:nvSpPr>
          <p:cNvPr id="14" name="Rectangle 13">
            <a:extLst>
              <a:ext uri="{FF2B5EF4-FFF2-40B4-BE49-F238E27FC236}">
                <a16:creationId xmlns:a16="http://schemas.microsoft.com/office/drawing/2014/main" id="{8BBC89F9-709B-E3EF-EB54-74392DE8ED2E}"/>
              </a:ext>
            </a:extLst>
          </p:cNvPr>
          <p:cNvSpPr/>
          <p:nvPr/>
        </p:nvSpPr>
        <p:spPr bwMode="auto">
          <a:xfrm>
            <a:off x="-1012396" y="-2669359"/>
            <a:ext cx="8326755" cy="2664494"/>
          </a:xfrm>
          <a:prstGeom prst="rect">
            <a:avLst/>
          </a:prstGeom>
          <a:solidFill>
            <a:srgbClr val="F0ECE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0A8A304F-1594-EA94-C680-67E05F7E266C}"/>
              </a:ext>
            </a:extLst>
          </p:cNvPr>
          <p:cNvSpPr/>
          <p:nvPr/>
        </p:nvSpPr>
        <p:spPr bwMode="auto">
          <a:xfrm>
            <a:off x="-3193143" y="-323849"/>
            <a:ext cx="3193143" cy="10919278"/>
          </a:xfrm>
          <a:prstGeom prst="rect">
            <a:avLst/>
          </a:prstGeom>
          <a:solidFill>
            <a:srgbClr val="F1EDE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
        <p:nvSpPr>
          <p:cNvPr id="2" name="Title 1"/>
          <p:cNvSpPr>
            <a:spLocks noGrp="1"/>
          </p:cNvSpPr>
          <p:nvPr>
            <p:ph type="ctrTitle"/>
          </p:nvPr>
        </p:nvSpPr>
        <p:spPr>
          <a:xfrm>
            <a:off x="380108" y="522675"/>
            <a:ext cx="4176711" cy="993000"/>
          </a:xfrm>
        </p:spPr>
        <p:txBody>
          <a:bodyPr anchor="t"/>
          <a:lstStyle/>
          <a:p>
            <a:r>
              <a:rPr lang="en-GB" dirty="0"/>
              <a:t>Q&amp;A session</a:t>
            </a:r>
          </a:p>
        </p:txBody>
      </p:sp>
    </p:spTree>
    <p:extLst>
      <p:ext uri="{BB962C8B-B14F-4D97-AF65-F5344CB8AC3E}">
        <p14:creationId xmlns:p14="http://schemas.microsoft.com/office/powerpoint/2010/main" val="183449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1867020-6391-19C5-F6D0-D4325AA5E52E}"/>
              </a:ext>
            </a:extLst>
          </p:cNvPr>
          <p:cNvSpPr>
            <a:spLocks noGrp="1"/>
          </p:cNvSpPr>
          <p:nvPr>
            <p:ph type="body" sz="quarter" idx="14"/>
          </p:nvPr>
        </p:nvSpPr>
        <p:spPr/>
        <p:txBody>
          <a:bodyPr/>
          <a:lstStyle/>
          <a:p>
            <a:endParaRPr lang="LID4096" dirty="0"/>
          </a:p>
        </p:txBody>
      </p:sp>
      <p:sp>
        <p:nvSpPr>
          <p:cNvPr id="6" name="Text Placeholder 2"/>
          <p:cNvSpPr txBox="1">
            <a:spLocks/>
          </p:cNvSpPr>
          <p:nvPr/>
        </p:nvSpPr>
        <p:spPr bwMode="auto">
          <a:xfrm>
            <a:off x="376629" y="3929839"/>
            <a:ext cx="3828694" cy="997761"/>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lgn="l" rtl="0" fontAlgn="base">
              <a:spcBef>
                <a:spcPct val="20000"/>
              </a:spcBef>
              <a:spcAft>
                <a:spcPct val="0"/>
              </a:spcAft>
              <a:buNone/>
              <a:defRPr sz="1800" b="0">
                <a:solidFill>
                  <a:schemeClr val="bg1"/>
                </a:solidFill>
                <a:latin typeface="+mn-lt"/>
                <a:ea typeface="+mn-ea"/>
                <a:cs typeface="+mn-cs"/>
              </a:defRPr>
            </a:lvl1pPr>
            <a:lvl2pPr marL="801688" indent="-260350" algn="l" rtl="0" fontAlgn="base">
              <a:spcBef>
                <a:spcPct val="20000"/>
              </a:spcBef>
              <a:spcAft>
                <a:spcPct val="0"/>
              </a:spcAft>
              <a:buChar char="•"/>
              <a:defRPr sz="2000">
                <a:solidFill>
                  <a:srgbClr val="003362"/>
                </a:solidFill>
                <a:latin typeface="+mn-lt"/>
              </a:defRPr>
            </a:lvl2pPr>
            <a:lvl3pPr marL="1228725" indent="-247650" algn="l" rtl="0" fontAlgn="base">
              <a:spcBef>
                <a:spcPct val="20000"/>
              </a:spcBef>
              <a:spcAft>
                <a:spcPct val="0"/>
              </a:spcAft>
              <a:buFont typeface="Arial" charset="0"/>
              <a:buChar char="–"/>
              <a:defRPr sz="1700">
                <a:solidFill>
                  <a:srgbClr val="003362"/>
                </a:solidFill>
                <a:latin typeface="+mn-lt"/>
              </a:defRPr>
            </a:lvl3pPr>
            <a:lvl4pPr marL="1704975" indent="-212725" algn="l" rtl="0" fontAlgn="base">
              <a:spcBef>
                <a:spcPct val="20000"/>
              </a:spcBef>
              <a:spcAft>
                <a:spcPct val="0"/>
              </a:spcAft>
              <a:buFont typeface="Wingdings" pitchFamily="2" charset="2"/>
              <a:buChar char="§"/>
              <a:defRPr sz="1500">
                <a:solidFill>
                  <a:srgbClr val="003362"/>
                </a:solidFill>
                <a:latin typeface="+mn-lt"/>
              </a:defRPr>
            </a:lvl4pPr>
            <a:lvl5pPr marL="2139950" indent="-187325" algn="l" rtl="0" fontAlgn="base">
              <a:spcBef>
                <a:spcPct val="20000"/>
              </a:spcBef>
              <a:spcAft>
                <a:spcPct val="0"/>
              </a:spcAft>
              <a:buFont typeface="Wingdings" pitchFamily="2" charset="2"/>
              <a:buChar char="§"/>
              <a:defRPr sz="1500">
                <a:solidFill>
                  <a:srgbClr val="003362"/>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US" sz="1200" b="1" kern="0" dirty="0">
                <a:solidFill>
                  <a:srgbClr val="003362"/>
                </a:solidFill>
              </a:rPr>
              <a:t>Investor Relations:</a:t>
            </a:r>
          </a:p>
          <a:p>
            <a:r>
              <a:rPr lang="en-US" sz="1100" kern="0" dirty="0">
                <a:solidFill>
                  <a:srgbClr val="003362"/>
                </a:solidFill>
              </a:rPr>
              <a:t>Per </a:t>
            </a:r>
            <a:r>
              <a:rPr lang="en-US" sz="1100" kern="0" dirty="0" err="1">
                <a:solidFill>
                  <a:srgbClr val="003362"/>
                </a:solidFill>
              </a:rPr>
              <a:t>Plotnikof</a:t>
            </a:r>
            <a:r>
              <a:rPr lang="en-US" sz="1100" kern="0" dirty="0">
                <a:solidFill>
                  <a:srgbClr val="003362"/>
                </a:solidFill>
              </a:rPr>
              <a:t>, Vice President, Head of Investor Relations</a:t>
            </a:r>
          </a:p>
          <a:p>
            <a:r>
              <a:rPr lang="en-US" sz="1100" kern="0" dirty="0">
                <a:solidFill>
                  <a:srgbClr val="003362"/>
                </a:solidFill>
              </a:rPr>
              <a:t>Phone: +45 4574 7576 </a:t>
            </a:r>
          </a:p>
          <a:p>
            <a:r>
              <a:rPr lang="en-US" sz="1100" kern="0" dirty="0">
                <a:solidFill>
                  <a:srgbClr val="003362"/>
                </a:solidFill>
              </a:rPr>
              <a:t>E-mail: ppidk@alk.net </a:t>
            </a:r>
          </a:p>
        </p:txBody>
      </p:sp>
      <p:pic>
        <p:nvPicPr>
          <p:cNvPr id="5" name="Billede 4">
            <a:extLst>
              <a:ext uri="{FF2B5EF4-FFF2-40B4-BE49-F238E27FC236}">
                <a16:creationId xmlns:a16="http://schemas.microsoft.com/office/drawing/2014/main" id="{0CE03EFC-F154-43A1-95E0-124CD52D4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9091" y="1611086"/>
            <a:ext cx="4860590" cy="2561321"/>
          </a:xfrm>
          <a:prstGeom prst="rect">
            <a:avLst/>
          </a:prstGeom>
        </p:spPr>
      </p:pic>
      <p:sp>
        <p:nvSpPr>
          <p:cNvPr id="3" name="TextBox 2">
            <a:extLst>
              <a:ext uri="{FF2B5EF4-FFF2-40B4-BE49-F238E27FC236}">
                <a16:creationId xmlns:a16="http://schemas.microsoft.com/office/drawing/2014/main" id="{8339150B-47A0-4036-B76C-D8890A4E5FBB}"/>
              </a:ext>
            </a:extLst>
          </p:cNvPr>
          <p:cNvSpPr txBox="1"/>
          <p:nvPr/>
        </p:nvSpPr>
        <p:spPr>
          <a:xfrm>
            <a:off x="313064" y="1526874"/>
            <a:ext cx="4914759" cy="1246495"/>
          </a:xfrm>
          <a:prstGeom prst="rect">
            <a:avLst/>
          </a:prstGeom>
          <a:noFill/>
        </p:spPr>
        <p:txBody>
          <a:bodyPr wrap="square" rtlCol="0">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lvl="1">
              <a:spcAft>
                <a:spcPts val="600"/>
              </a:spcAft>
              <a:tabLst>
                <a:tab pos="1792288" algn="r"/>
                <a:tab pos="1885950" algn="l"/>
              </a:tabLst>
            </a:pPr>
            <a:r>
              <a:rPr lang="en-GB" sz="1300" dirty="0">
                <a:solidFill>
                  <a:srgbClr val="003263"/>
                </a:solidFill>
              </a:rPr>
              <a:t>15 November: 		Q3 interim report </a:t>
            </a:r>
          </a:p>
          <a:p>
            <a:pPr marL="0" lvl="1">
              <a:spcAft>
                <a:spcPts val="600"/>
              </a:spcAft>
              <a:tabLst>
                <a:tab pos="1792288" algn="r"/>
                <a:tab pos="1885950" algn="l"/>
              </a:tabLst>
            </a:pPr>
            <a:r>
              <a:rPr lang="en-GB" sz="1300" dirty="0">
                <a:solidFill>
                  <a:srgbClr val="003263"/>
                </a:solidFill>
              </a:rPr>
              <a:t>Q4:	  	Data from Phase 3 trial of			ITULAZAX</a:t>
            </a:r>
            <a:r>
              <a:rPr lang="en-GB" sz="1300" baseline="30000" dirty="0">
                <a:solidFill>
                  <a:srgbClr val="003263"/>
                </a:solidFill>
              </a:rPr>
              <a:t>® </a:t>
            </a:r>
            <a:r>
              <a:rPr lang="en-GB" sz="1300" dirty="0">
                <a:solidFill>
                  <a:srgbClr val="003263"/>
                </a:solidFill>
              </a:rPr>
              <a:t>in children </a:t>
            </a:r>
            <a:r>
              <a:rPr lang="en-GB" sz="1300" baseline="30000" dirty="0">
                <a:solidFill>
                  <a:srgbClr val="003263"/>
                </a:solidFill>
              </a:rPr>
              <a:t> </a:t>
            </a:r>
          </a:p>
          <a:p>
            <a:pPr marL="0" lvl="1">
              <a:spcAft>
                <a:spcPts val="600"/>
              </a:spcAft>
              <a:tabLst>
                <a:tab pos="1792288" algn="r"/>
                <a:tab pos="1885950" algn="l"/>
              </a:tabLst>
            </a:pPr>
            <a:r>
              <a:rPr lang="en-GB" sz="1300" dirty="0">
                <a:solidFill>
                  <a:srgbClr val="003263"/>
                </a:solidFill>
              </a:rPr>
              <a:t>Q4:		Interim readouts from Phase 1</a:t>
            </a:r>
            <a:br>
              <a:rPr lang="en-GB" sz="1300" dirty="0">
                <a:solidFill>
                  <a:srgbClr val="003263"/>
                </a:solidFill>
              </a:rPr>
            </a:br>
            <a:r>
              <a:rPr lang="en-GB" sz="1300" dirty="0">
                <a:solidFill>
                  <a:srgbClr val="003263"/>
                </a:solidFill>
              </a:rPr>
              <a:t>		trial in peanut allergy     </a:t>
            </a:r>
          </a:p>
        </p:txBody>
      </p:sp>
      <p:sp>
        <p:nvSpPr>
          <p:cNvPr id="4" name="Text Placeholder 2">
            <a:extLst>
              <a:ext uri="{FF2B5EF4-FFF2-40B4-BE49-F238E27FC236}">
                <a16:creationId xmlns:a16="http://schemas.microsoft.com/office/drawing/2014/main" id="{3995A57A-EA01-98D3-B06C-ABEB3E8406F5}"/>
              </a:ext>
            </a:extLst>
          </p:cNvPr>
          <p:cNvSpPr txBox="1">
            <a:spLocks/>
          </p:cNvSpPr>
          <p:nvPr/>
        </p:nvSpPr>
        <p:spPr bwMode="auto">
          <a:xfrm>
            <a:off x="7826307" y="4551942"/>
            <a:ext cx="1223603" cy="447617"/>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lgn="l" rtl="0" fontAlgn="base">
              <a:spcBef>
                <a:spcPct val="20000"/>
              </a:spcBef>
              <a:spcAft>
                <a:spcPct val="0"/>
              </a:spcAft>
              <a:buNone/>
              <a:defRPr sz="1800" b="0">
                <a:solidFill>
                  <a:schemeClr val="bg1"/>
                </a:solidFill>
                <a:latin typeface="+mn-lt"/>
                <a:ea typeface="+mn-ea"/>
                <a:cs typeface="+mn-cs"/>
              </a:defRPr>
            </a:lvl1pPr>
            <a:lvl2pPr marL="801688" indent="-260350" algn="l" rtl="0" fontAlgn="base">
              <a:spcBef>
                <a:spcPct val="20000"/>
              </a:spcBef>
              <a:spcAft>
                <a:spcPct val="0"/>
              </a:spcAft>
              <a:buChar char="•"/>
              <a:defRPr sz="2000">
                <a:solidFill>
                  <a:srgbClr val="003362"/>
                </a:solidFill>
                <a:latin typeface="+mn-lt"/>
              </a:defRPr>
            </a:lvl2pPr>
            <a:lvl3pPr marL="1228725" indent="-247650" algn="l" rtl="0" fontAlgn="base">
              <a:spcBef>
                <a:spcPct val="20000"/>
              </a:spcBef>
              <a:spcAft>
                <a:spcPct val="0"/>
              </a:spcAft>
              <a:buFont typeface="Arial" charset="0"/>
              <a:buChar char="–"/>
              <a:defRPr sz="1700">
                <a:solidFill>
                  <a:srgbClr val="003362"/>
                </a:solidFill>
                <a:latin typeface="+mn-lt"/>
              </a:defRPr>
            </a:lvl3pPr>
            <a:lvl4pPr marL="1704975" indent="-212725" algn="l" rtl="0" fontAlgn="base">
              <a:spcBef>
                <a:spcPct val="20000"/>
              </a:spcBef>
              <a:spcAft>
                <a:spcPct val="0"/>
              </a:spcAft>
              <a:buFont typeface="Wingdings" pitchFamily="2" charset="2"/>
              <a:buChar char="§"/>
              <a:defRPr sz="1500">
                <a:solidFill>
                  <a:srgbClr val="003362"/>
                </a:solidFill>
                <a:latin typeface="+mn-lt"/>
              </a:defRPr>
            </a:lvl4pPr>
            <a:lvl5pPr marL="2139950" indent="-187325" algn="l" rtl="0" fontAlgn="base">
              <a:spcBef>
                <a:spcPct val="20000"/>
              </a:spcBef>
              <a:spcAft>
                <a:spcPct val="0"/>
              </a:spcAft>
              <a:buFont typeface="Wingdings" pitchFamily="2" charset="2"/>
              <a:buChar char="§"/>
              <a:defRPr sz="1500">
                <a:solidFill>
                  <a:srgbClr val="003362"/>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da-DK" sz="1100" b="1" kern="0" dirty="0">
                <a:solidFill>
                  <a:srgbClr val="003362"/>
                </a:solidFill>
              </a:rPr>
              <a:t>www.alk.net</a:t>
            </a:r>
          </a:p>
        </p:txBody>
      </p:sp>
      <p:sp>
        <p:nvSpPr>
          <p:cNvPr id="16" name="Title 15">
            <a:extLst>
              <a:ext uri="{FF2B5EF4-FFF2-40B4-BE49-F238E27FC236}">
                <a16:creationId xmlns:a16="http://schemas.microsoft.com/office/drawing/2014/main" id="{58F76243-3258-0F02-E14B-8AFE92E34589}"/>
              </a:ext>
            </a:extLst>
          </p:cNvPr>
          <p:cNvSpPr>
            <a:spLocks noGrp="1"/>
          </p:cNvSpPr>
          <p:nvPr>
            <p:ph type="title"/>
          </p:nvPr>
        </p:nvSpPr>
        <p:spPr/>
        <p:txBody>
          <a:bodyPr/>
          <a:lstStyle/>
          <a:p>
            <a:r>
              <a:rPr lang="en-US" dirty="0"/>
              <a:t>News and events in the second half-year 2023</a:t>
            </a:r>
            <a:endParaRPr lang="LID4096" dirty="0"/>
          </a:p>
        </p:txBody>
      </p:sp>
    </p:spTree>
    <p:extLst>
      <p:ext uri="{BB962C8B-B14F-4D97-AF65-F5344CB8AC3E}">
        <p14:creationId xmlns:p14="http://schemas.microsoft.com/office/powerpoint/2010/main" val="1712315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77277B-EB31-59A3-9435-D73163BA6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232" y="0"/>
            <a:ext cx="4494276" cy="5143500"/>
          </a:xfrm>
          <a:prstGeom prst="rect">
            <a:avLst/>
          </a:prstGeom>
        </p:spPr>
      </p:pic>
      <p:sp>
        <p:nvSpPr>
          <p:cNvPr id="2" name="Title 1"/>
          <p:cNvSpPr>
            <a:spLocks noGrp="1"/>
          </p:cNvSpPr>
          <p:nvPr>
            <p:ph type="title"/>
          </p:nvPr>
        </p:nvSpPr>
        <p:spPr/>
        <p:txBody>
          <a:bodyPr/>
          <a:lstStyle/>
          <a:p>
            <a:r>
              <a:rPr lang="en-GB" dirty="0">
                <a:solidFill>
                  <a:srgbClr val="002559"/>
                </a:solidFill>
              </a:rPr>
              <a:t>Agenda and presenters</a:t>
            </a:r>
            <a:endParaRPr lang="en-GB" dirty="0"/>
          </a:p>
        </p:txBody>
      </p:sp>
      <p:sp>
        <p:nvSpPr>
          <p:cNvPr id="3" name="Text Placeholder 2"/>
          <p:cNvSpPr>
            <a:spLocks noGrp="1"/>
          </p:cNvSpPr>
          <p:nvPr>
            <p:ph type="body" sz="quarter" idx="13"/>
          </p:nvPr>
        </p:nvSpPr>
        <p:spPr>
          <a:xfrm>
            <a:off x="378019" y="1512000"/>
            <a:ext cx="2943472" cy="3455987"/>
          </a:xfrm>
        </p:spPr>
        <p:txBody>
          <a:bodyPr/>
          <a:lstStyle/>
          <a:p>
            <a:pPr marL="177800" indent="-177800">
              <a:spcBef>
                <a:spcPts val="600"/>
              </a:spcBef>
            </a:pPr>
            <a:r>
              <a:rPr lang="en-GB" sz="1400" dirty="0"/>
              <a:t>Highlights </a:t>
            </a:r>
          </a:p>
          <a:p>
            <a:pPr marL="177800" indent="-177800">
              <a:spcBef>
                <a:spcPts val="600"/>
              </a:spcBef>
            </a:pPr>
            <a:r>
              <a:rPr lang="en-GB" sz="1400" dirty="0"/>
              <a:t>Performance</a:t>
            </a:r>
          </a:p>
          <a:p>
            <a:pPr lvl="1">
              <a:spcBef>
                <a:spcPts val="600"/>
              </a:spcBef>
            </a:pPr>
            <a:r>
              <a:rPr lang="en-GB" sz="1100" dirty="0"/>
              <a:t>Market trends</a:t>
            </a:r>
          </a:p>
          <a:p>
            <a:pPr lvl="1">
              <a:spcBef>
                <a:spcPts val="600"/>
              </a:spcBef>
            </a:pPr>
            <a:r>
              <a:rPr lang="en-GB" sz="1100" dirty="0"/>
              <a:t>Product trends </a:t>
            </a:r>
          </a:p>
          <a:p>
            <a:pPr lvl="1">
              <a:spcBef>
                <a:spcPts val="600"/>
              </a:spcBef>
            </a:pPr>
            <a:r>
              <a:rPr lang="en-GB" sz="1100" dirty="0"/>
              <a:t>Financials</a:t>
            </a:r>
          </a:p>
          <a:p>
            <a:pPr marL="177800" indent="-177800">
              <a:spcBef>
                <a:spcPts val="600"/>
              </a:spcBef>
            </a:pPr>
            <a:r>
              <a:rPr lang="en-GB" sz="1400" dirty="0"/>
              <a:t>Strategy update</a:t>
            </a:r>
          </a:p>
          <a:p>
            <a:pPr lvl="1">
              <a:spcBef>
                <a:spcPts val="600"/>
              </a:spcBef>
            </a:pPr>
            <a:r>
              <a:rPr lang="en-GB" sz="1100" dirty="0"/>
              <a:t>Overall progress </a:t>
            </a:r>
          </a:p>
          <a:p>
            <a:pPr lvl="1">
              <a:spcBef>
                <a:spcPts val="600"/>
              </a:spcBef>
            </a:pPr>
            <a:r>
              <a:rPr lang="en-GB" sz="1100" dirty="0"/>
              <a:t>Indicators for EU tablet sales </a:t>
            </a:r>
          </a:p>
          <a:p>
            <a:pPr lvl="1">
              <a:spcBef>
                <a:spcPts val="600"/>
              </a:spcBef>
            </a:pPr>
            <a:r>
              <a:rPr lang="en-GB" sz="1100" dirty="0"/>
              <a:t>Medium- and long-term tablet drivers </a:t>
            </a:r>
          </a:p>
          <a:p>
            <a:pPr marL="177800" indent="-177800">
              <a:spcBef>
                <a:spcPts val="600"/>
              </a:spcBef>
            </a:pPr>
            <a:r>
              <a:rPr lang="en-GB" sz="1400" dirty="0"/>
              <a:t>2023 outlook</a:t>
            </a:r>
          </a:p>
          <a:p>
            <a:pPr marL="177800" indent="-177800">
              <a:spcBef>
                <a:spcPts val="600"/>
              </a:spcBef>
            </a:pPr>
            <a:r>
              <a:rPr lang="en-GB" sz="1400" dirty="0"/>
              <a:t>Q&amp;A session</a:t>
            </a:r>
          </a:p>
        </p:txBody>
      </p:sp>
      <p:sp>
        <p:nvSpPr>
          <p:cNvPr id="6" name="Text Placeholder 5"/>
          <p:cNvSpPr>
            <a:spLocks noGrp="1"/>
          </p:cNvSpPr>
          <p:nvPr>
            <p:ph type="body" sz="quarter" idx="14"/>
          </p:nvPr>
        </p:nvSpPr>
        <p:spPr/>
        <p:txBody>
          <a:bodyPr/>
          <a:lstStyle/>
          <a:p>
            <a:r>
              <a:rPr lang="en-GB" dirty="0"/>
              <a:t> </a:t>
            </a:r>
          </a:p>
        </p:txBody>
      </p:sp>
      <p:sp>
        <p:nvSpPr>
          <p:cNvPr id="8" name="Text Placeholder 7"/>
          <p:cNvSpPr>
            <a:spLocks noGrp="1"/>
          </p:cNvSpPr>
          <p:nvPr>
            <p:ph type="body" sz="quarter" idx="4294967295"/>
          </p:nvPr>
        </p:nvSpPr>
        <p:spPr>
          <a:xfrm>
            <a:off x="3567859" y="3957570"/>
            <a:ext cx="5294087" cy="725748"/>
          </a:xfrm>
        </p:spPr>
        <p:txBody>
          <a:bodyPr anchor="ctr"/>
          <a:lstStyle/>
          <a:p>
            <a:pPr marL="0" indent="0" algn="just">
              <a:buNone/>
            </a:pPr>
            <a:r>
              <a:rPr lang="en-GB" sz="800" i="1" dirty="0">
                <a:solidFill>
                  <a:srgbClr val="002559"/>
                </a:solidFill>
              </a:rPr>
              <a:t>This presentation contains forward-looking statements, including forecasts of future revenue and operating profit, as well as expected business-related events. Such statements are subject to risks and uncertainties, as various factors, some of which are beyond ALK’s control, may cause actual results and performance to differ materially from the forecasts made in this presentation</a:t>
            </a:r>
            <a:r>
              <a:rPr lang="en-GB" sz="800" i="1" dirty="0"/>
              <a:t>. The coronavirus pandemic, and the extent and duration of countermeasures against the virus, represent additional uncertainties that may also affect forward-looking statements.</a:t>
            </a:r>
          </a:p>
        </p:txBody>
      </p:sp>
      <p:pic>
        <p:nvPicPr>
          <p:cNvPr id="9" name="Picture 8">
            <a:extLst>
              <a:ext uri="{FF2B5EF4-FFF2-40B4-BE49-F238E27FC236}">
                <a16:creationId xmlns:a16="http://schemas.microsoft.com/office/drawing/2014/main" id="{942B854C-AC3B-F815-4B6C-3B9B10F4B8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37337" y="1605660"/>
            <a:ext cx="1444755" cy="1444755"/>
          </a:xfrm>
          <a:prstGeom prst="rect">
            <a:avLst/>
          </a:prstGeom>
        </p:spPr>
      </p:pic>
      <p:pic>
        <p:nvPicPr>
          <p:cNvPr id="10" name="Picture 9">
            <a:extLst>
              <a:ext uri="{FF2B5EF4-FFF2-40B4-BE49-F238E27FC236}">
                <a16:creationId xmlns:a16="http://schemas.microsoft.com/office/drawing/2014/main" id="{D4B051CD-3A97-C614-D302-0598242AF7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7777" y="1593874"/>
            <a:ext cx="1441707" cy="1444755"/>
          </a:xfrm>
          <a:prstGeom prst="rect">
            <a:avLst/>
          </a:prstGeom>
        </p:spPr>
      </p:pic>
      <p:pic>
        <p:nvPicPr>
          <p:cNvPr id="11" name="Billede 16" descr="Et billede, der indeholder person, mand, kulør, poserer&#10;&#10;Automatisk genereret beskrivelse">
            <a:extLst>
              <a:ext uri="{FF2B5EF4-FFF2-40B4-BE49-F238E27FC236}">
                <a16:creationId xmlns:a16="http://schemas.microsoft.com/office/drawing/2014/main" id="{B0C8917E-9530-B14D-BD23-2C2169C8D2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475" t="9607" r="15089" b="45775"/>
          <a:stretch/>
        </p:blipFill>
        <p:spPr>
          <a:xfrm>
            <a:off x="3567859" y="1602304"/>
            <a:ext cx="1412544" cy="1444755"/>
          </a:xfrm>
          <a:prstGeom prst="ellipse">
            <a:avLst/>
          </a:prstGeom>
        </p:spPr>
      </p:pic>
      <p:sp>
        <p:nvSpPr>
          <p:cNvPr id="18" name="Text Placeholder 4">
            <a:extLst>
              <a:ext uri="{FF2B5EF4-FFF2-40B4-BE49-F238E27FC236}">
                <a16:creationId xmlns:a16="http://schemas.microsoft.com/office/drawing/2014/main" id="{8F258397-F4BE-B1A7-8471-DF9F87B86676}"/>
              </a:ext>
            </a:extLst>
          </p:cNvPr>
          <p:cNvSpPr txBox="1">
            <a:spLocks/>
          </p:cNvSpPr>
          <p:nvPr/>
        </p:nvSpPr>
        <p:spPr>
          <a:xfrm>
            <a:off x="3528061" y="3083355"/>
            <a:ext cx="1540748" cy="914400"/>
          </a:xfrm>
          <a:prstGeom prst="rect">
            <a:avLst/>
          </a:prstGeom>
        </p:spPr>
        <p:txBody>
          <a:bodyPr/>
          <a:lstStyle>
            <a:lvl1pPr marL="179388" indent="-179388" algn="l" rtl="0" fontAlgn="base">
              <a:spcBef>
                <a:spcPct val="20000"/>
              </a:spcBef>
              <a:spcAft>
                <a:spcPct val="0"/>
              </a:spcAft>
              <a:buChar char="•"/>
              <a:defRPr sz="1600" b="0">
                <a:solidFill>
                  <a:srgbClr val="003362"/>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3362"/>
                </a:solidFill>
                <a:latin typeface="+mn-lt"/>
              </a:defRPr>
            </a:lvl2pPr>
            <a:lvl3pPr marL="719138" indent="-160338" algn="l" rtl="0" fontAlgn="base">
              <a:spcBef>
                <a:spcPct val="20000"/>
              </a:spcBef>
              <a:spcAft>
                <a:spcPct val="0"/>
              </a:spcAft>
              <a:buFont typeface="Arial" charset="0"/>
              <a:buChar char="–"/>
              <a:defRPr sz="1100">
                <a:solidFill>
                  <a:srgbClr val="003362"/>
                </a:solidFill>
                <a:latin typeface="+mn-lt"/>
              </a:defRPr>
            </a:lvl3pPr>
            <a:lvl4pPr marL="1704975" indent="-212725" algn="l" rtl="0" fontAlgn="base">
              <a:spcBef>
                <a:spcPct val="20000"/>
              </a:spcBef>
              <a:spcAft>
                <a:spcPct val="0"/>
              </a:spcAft>
              <a:buFont typeface="Wingdings" pitchFamily="2" charset="2"/>
              <a:buChar char="§"/>
              <a:defRPr sz="1500">
                <a:solidFill>
                  <a:srgbClr val="003362"/>
                </a:solidFill>
                <a:latin typeface="+mn-lt"/>
              </a:defRPr>
            </a:lvl4pPr>
            <a:lvl5pPr marL="2139950" indent="-187325" algn="l" rtl="0" fontAlgn="base">
              <a:spcBef>
                <a:spcPct val="20000"/>
              </a:spcBef>
              <a:spcAft>
                <a:spcPct val="0"/>
              </a:spcAft>
              <a:buFont typeface="Wingdings" pitchFamily="2" charset="2"/>
              <a:buChar char="§"/>
              <a:defRPr sz="1500">
                <a:solidFill>
                  <a:srgbClr val="003362"/>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200" b="1" kern="0" dirty="0"/>
              <a:t>President &amp; CEO</a:t>
            </a:r>
          </a:p>
          <a:p>
            <a:pPr marL="0" indent="0" algn="ctr">
              <a:buNone/>
            </a:pPr>
            <a:r>
              <a:rPr lang="en-GB" sz="1200" kern="0" dirty="0"/>
              <a:t>Carsten Hellmann</a:t>
            </a:r>
          </a:p>
        </p:txBody>
      </p:sp>
      <p:sp>
        <p:nvSpPr>
          <p:cNvPr id="19" name="Text Placeholder 5">
            <a:extLst>
              <a:ext uri="{FF2B5EF4-FFF2-40B4-BE49-F238E27FC236}">
                <a16:creationId xmlns:a16="http://schemas.microsoft.com/office/drawing/2014/main" id="{C6F887F8-2CF3-9F96-2075-72C55FFDD06D}"/>
              </a:ext>
            </a:extLst>
          </p:cNvPr>
          <p:cNvSpPr txBox="1">
            <a:spLocks/>
          </p:cNvSpPr>
          <p:nvPr/>
        </p:nvSpPr>
        <p:spPr>
          <a:xfrm>
            <a:off x="5184058" y="3084686"/>
            <a:ext cx="1954161" cy="914400"/>
          </a:xfrm>
          <a:prstGeom prst="rect">
            <a:avLst/>
          </a:prstGeom>
        </p:spPr>
        <p:txBody>
          <a:bodyPr/>
          <a:lstStyle>
            <a:lvl1pPr marL="179388" indent="-179388" algn="l" rtl="0" fontAlgn="base">
              <a:spcBef>
                <a:spcPct val="20000"/>
              </a:spcBef>
              <a:spcAft>
                <a:spcPct val="0"/>
              </a:spcAft>
              <a:buChar char="•"/>
              <a:defRPr sz="1600" b="0">
                <a:solidFill>
                  <a:srgbClr val="003362"/>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3362"/>
                </a:solidFill>
                <a:latin typeface="+mn-lt"/>
              </a:defRPr>
            </a:lvl2pPr>
            <a:lvl3pPr marL="719138" indent="-160338" algn="l" rtl="0" fontAlgn="base">
              <a:spcBef>
                <a:spcPct val="20000"/>
              </a:spcBef>
              <a:spcAft>
                <a:spcPct val="0"/>
              </a:spcAft>
              <a:buFont typeface="Arial" charset="0"/>
              <a:buChar char="–"/>
              <a:defRPr sz="1100">
                <a:solidFill>
                  <a:srgbClr val="003362"/>
                </a:solidFill>
                <a:latin typeface="+mn-lt"/>
              </a:defRPr>
            </a:lvl3pPr>
            <a:lvl4pPr marL="1704975" indent="-212725" algn="l" rtl="0" fontAlgn="base">
              <a:spcBef>
                <a:spcPct val="20000"/>
              </a:spcBef>
              <a:spcAft>
                <a:spcPct val="0"/>
              </a:spcAft>
              <a:buFont typeface="Wingdings" pitchFamily="2" charset="2"/>
              <a:buChar char="§"/>
              <a:defRPr sz="1500">
                <a:solidFill>
                  <a:srgbClr val="003362"/>
                </a:solidFill>
                <a:latin typeface="+mn-lt"/>
              </a:defRPr>
            </a:lvl4pPr>
            <a:lvl5pPr marL="2139950" indent="-187325" algn="l" rtl="0" fontAlgn="base">
              <a:spcBef>
                <a:spcPct val="20000"/>
              </a:spcBef>
              <a:spcAft>
                <a:spcPct val="0"/>
              </a:spcAft>
              <a:buFont typeface="Wingdings" pitchFamily="2" charset="2"/>
              <a:buChar char="§"/>
              <a:defRPr sz="1500">
                <a:solidFill>
                  <a:srgbClr val="003362"/>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200" b="1" kern="0" noProof="1"/>
              <a:t>EVP, Group CFO</a:t>
            </a:r>
          </a:p>
          <a:p>
            <a:pPr marL="0" indent="0" algn="ctr">
              <a:buNone/>
            </a:pPr>
            <a:r>
              <a:rPr lang="en-GB" sz="1200" kern="0" noProof="1"/>
              <a:t>Claus Steensen Sølje</a:t>
            </a:r>
          </a:p>
        </p:txBody>
      </p:sp>
      <p:sp>
        <p:nvSpPr>
          <p:cNvPr id="20" name="Text Placeholder 6">
            <a:extLst>
              <a:ext uri="{FF2B5EF4-FFF2-40B4-BE49-F238E27FC236}">
                <a16:creationId xmlns:a16="http://schemas.microsoft.com/office/drawing/2014/main" id="{2CCA0A08-5D9B-6DC5-B098-0E4BCC46D03A}"/>
              </a:ext>
            </a:extLst>
          </p:cNvPr>
          <p:cNvSpPr txBox="1">
            <a:spLocks/>
          </p:cNvSpPr>
          <p:nvPr/>
        </p:nvSpPr>
        <p:spPr>
          <a:xfrm>
            <a:off x="7321198" y="3084686"/>
            <a:ext cx="1540748" cy="914400"/>
          </a:xfrm>
          <a:prstGeom prst="rect">
            <a:avLst/>
          </a:prstGeom>
        </p:spPr>
        <p:txBody>
          <a:bodyPr/>
          <a:lstStyle>
            <a:lvl1pPr marL="179388" indent="-179388" algn="l" rtl="0" fontAlgn="base">
              <a:spcBef>
                <a:spcPct val="20000"/>
              </a:spcBef>
              <a:spcAft>
                <a:spcPct val="0"/>
              </a:spcAft>
              <a:buChar char="•"/>
              <a:defRPr sz="1600" b="0">
                <a:solidFill>
                  <a:srgbClr val="003362"/>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3362"/>
                </a:solidFill>
                <a:latin typeface="+mn-lt"/>
              </a:defRPr>
            </a:lvl2pPr>
            <a:lvl3pPr marL="719138" indent="-160338" algn="l" rtl="0" fontAlgn="base">
              <a:spcBef>
                <a:spcPct val="20000"/>
              </a:spcBef>
              <a:spcAft>
                <a:spcPct val="0"/>
              </a:spcAft>
              <a:buFont typeface="Arial" charset="0"/>
              <a:buChar char="–"/>
              <a:defRPr sz="1100">
                <a:solidFill>
                  <a:srgbClr val="003362"/>
                </a:solidFill>
                <a:latin typeface="+mn-lt"/>
              </a:defRPr>
            </a:lvl3pPr>
            <a:lvl4pPr marL="1704975" indent="-212725" algn="l" rtl="0" fontAlgn="base">
              <a:spcBef>
                <a:spcPct val="20000"/>
              </a:spcBef>
              <a:spcAft>
                <a:spcPct val="0"/>
              </a:spcAft>
              <a:buFont typeface="Wingdings" pitchFamily="2" charset="2"/>
              <a:buChar char="§"/>
              <a:defRPr sz="1500">
                <a:solidFill>
                  <a:srgbClr val="003362"/>
                </a:solidFill>
                <a:latin typeface="+mn-lt"/>
              </a:defRPr>
            </a:lvl4pPr>
            <a:lvl5pPr marL="2139950" indent="-187325" algn="l" rtl="0" fontAlgn="base">
              <a:spcBef>
                <a:spcPct val="20000"/>
              </a:spcBef>
              <a:spcAft>
                <a:spcPct val="0"/>
              </a:spcAft>
              <a:buFont typeface="Wingdings" pitchFamily="2" charset="2"/>
              <a:buChar char="§"/>
              <a:defRPr sz="1500">
                <a:solidFill>
                  <a:srgbClr val="003362"/>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200" b="1" kern="0" noProof="1"/>
              <a:t>VP, Head of IR</a:t>
            </a:r>
          </a:p>
          <a:p>
            <a:pPr marL="0" indent="0" algn="ctr">
              <a:buNone/>
            </a:pPr>
            <a:r>
              <a:rPr lang="en-GB" sz="1200" kern="0" noProof="1"/>
              <a:t>Per Plotnikof</a:t>
            </a:r>
          </a:p>
        </p:txBody>
      </p:sp>
    </p:spTree>
    <p:extLst>
      <p:ext uri="{BB962C8B-B14F-4D97-AF65-F5344CB8AC3E}">
        <p14:creationId xmlns:p14="http://schemas.microsoft.com/office/powerpoint/2010/main" val="276230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085DD4-EDB6-9378-0124-23536B7B1B4D}"/>
              </a:ext>
            </a:extLst>
          </p:cNvPr>
          <p:cNvPicPr>
            <a:picLocks noChangeAspect="1"/>
          </p:cNvPicPr>
          <p:nvPr/>
        </p:nvPicPr>
        <p:blipFill rotWithShape="1">
          <a:blip r:embed="rId3"/>
          <a:srcRect l="36919" t="-216" r="24725" b="2581"/>
          <a:stretch/>
        </p:blipFill>
        <p:spPr>
          <a:xfrm>
            <a:off x="6101873" y="-11386"/>
            <a:ext cx="3042127" cy="5162505"/>
          </a:xfrm>
          <a:prstGeom prst="rect">
            <a:avLst/>
          </a:prstGeom>
        </p:spPr>
      </p:pic>
      <p:sp>
        <p:nvSpPr>
          <p:cNvPr id="21" name="Oval 16">
            <a:extLst>
              <a:ext uri="{FF2B5EF4-FFF2-40B4-BE49-F238E27FC236}">
                <a16:creationId xmlns:a16="http://schemas.microsoft.com/office/drawing/2014/main" id="{6D43036E-72AD-BD08-78BC-35733FA7632A}"/>
              </a:ext>
            </a:extLst>
          </p:cNvPr>
          <p:cNvSpPr>
            <a:spLocks noChangeAspect="1"/>
          </p:cNvSpPr>
          <p:nvPr/>
        </p:nvSpPr>
        <p:spPr bwMode="auto">
          <a:xfrm>
            <a:off x="5308131" y="3158887"/>
            <a:ext cx="324000" cy="324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graphicFrame>
        <p:nvGraphicFramePr>
          <p:cNvPr id="23" name="Chart 22">
            <a:extLst>
              <a:ext uri="{FF2B5EF4-FFF2-40B4-BE49-F238E27FC236}">
                <a16:creationId xmlns:a16="http://schemas.microsoft.com/office/drawing/2014/main" id="{FD7AD6C5-AB0F-4A76-8604-EBCC67F9FF50}"/>
              </a:ext>
            </a:extLst>
          </p:cNvPr>
          <p:cNvGraphicFramePr/>
          <p:nvPr>
            <p:extLst>
              <p:ext uri="{D42A27DB-BD31-4B8C-83A1-F6EECF244321}">
                <p14:modId xmlns:p14="http://schemas.microsoft.com/office/powerpoint/2010/main" val="591072297"/>
              </p:ext>
            </p:extLst>
          </p:nvPr>
        </p:nvGraphicFramePr>
        <p:xfrm>
          <a:off x="3148731" y="3441512"/>
          <a:ext cx="2677662" cy="14757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27" name="Chart 1026">
            <a:extLst>
              <a:ext uri="{FF2B5EF4-FFF2-40B4-BE49-F238E27FC236}">
                <a16:creationId xmlns:a16="http://schemas.microsoft.com/office/drawing/2014/main" id="{3D9B6165-903F-421E-8AF2-B58FF2B7D85B}"/>
              </a:ext>
            </a:extLst>
          </p:cNvPr>
          <p:cNvGraphicFramePr/>
          <p:nvPr>
            <p:extLst>
              <p:ext uri="{D42A27DB-BD31-4B8C-83A1-F6EECF244321}">
                <p14:modId xmlns:p14="http://schemas.microsoft.com/office/powerpoint/2010/main" val="1756250804"/>
              </p:ext>
            </p:extLst>
          </p:nvPr>
        </p:nvGraphicFramePr>
        <p:xfrm>
          <a:off x="302426" y="3431917"/>
          <a:ext cx="2730933" cy="1475761"/>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 Placeholder 2"/>
          <p:cNvSpPr>
            <a:spLocks noGrp="1"/>
          </p:cNvSpPr>
          <p:nvPr>
            <p:ph type="body" sz="quarter" idx="13"/>
          </p:nvPr>
        </p:nvSpPr>
        <p:spPr>
          <a:xfrm>
            <a:off x="378000" y="1512325"/>
            <a:ext cx="5571792" cy="1678507"/>
          </a:xfrm>
        </p:spPr>
        <p:txBody>
          <a:bodyPr/>
          <a:lstStyle/>
          <a:p>
            <a:pPr marL="179388" indent="-179388">
              <a:spcBef>
                <a:spcPts val="200"/>
              </a:spcBef>
              <a:spcAft>
                <a:spcPts val="200"/>
              </a:spcAft>
            </a:pPr>
            <a:r>
              <a:rPr lang="en-GB" sz="1400" dirty="0">
                <a:solidFill>
                  <a:srgbClr val="003362"/>
                </a:solidFill>
              </a:rPr>
              <a:t>11% revenue growth fuelled by tablets and SCIT </a:t>
            </a:r>
          </a:p>
          <a:p>
            <a:pPr marL="179388" indent="-179388">
              <a:spcBef>
                <a:spcPts val="200"/>
              </a:spcBef>
              <a:spcAft>
                <a:spcPts val="200"/>
              </a:spcAft>
            </a:pPr>
            <a:r>
              <a:rPr lang="en-GB" sz="1400" dirty="0">
                <a:solidFill>
                  <a:srgbClr val="003362"/>
                </a:solidFill>
              </a:rPr>
              <a:t>Tablet sales up 17%, driven by Int’l markets and North America </a:t>
            </a:r>
          </a:p>
          <a:p>
            <a:pPr lvl="1">
              <a:spcBef>
                <a:spcPts val="200"/>
              </a:spcBef>
            </a:pPr>
            <a:r>
              <a:rPr lang="en-GB" sz="1100" dirty="0"/>
              <a:t>Encouraging leading indicators for new tablet patients in Europe</a:t>
            </a:r>
          </a:p>
          <a:p>
            <a:pPr lvl="1">
              <a:spcBef>
                <a:spcPts val="200"/>
              </a:spcBef>
            </a:pPr>
            <a:r>
              <a:rPr lang="en-GB" sz="1100" dirty="0"/>
              <a:t>Global tablet opportunity remains strong</a:t>
            </a:r>
            <a:endParaRPr lang="en-GB" sz="1100" dirty="0">
              <a:solidFill>
                <a:srgbClr val="FF0000"/>
              </a:solidFill>
              <a:highlight>
                <a:srgbClr val="FFFF00"/>
              </a:highlight>
            </a:endParaRPr>
          </a:p>
          <a:p>
            <a:pPr marL="179388" indent="-179388">
              <a:spcBef>
                <a:spcPts val="200"/>
              </a:spcBef>
              <a:spcAft>
                <a:spcPts val="200"/>
              </a:spcAft>
            </a:pPr>
            <a:r>
              <a:rPr lang="en-GB" sz="1400" dirty="0">
                <a:solidFill>
                  <a:srgbClr val="003362"/>
                </a:solidFill>
              </a:rPr>
              <a:t>SCIT and SLIT-drops sales increased by 13% </a:t>
            </a:r>
          </a:p>
          <a:p>
            <a:pPr marL="179388" indent="-179388">
              <a:spcBef>
                <a:spcPts val="200"/>
              </a:spcBef>
              <a:spcAft>
                <a:spcPts val="200"/>
              </a:spcAft>
            </a:pPr>
            <a:r>
              <a:rPr lang="en-GB" sz="1400" dirty="0">
                <a:solidFill>
                  <a:srgbClr val="003362"/>
                </a:solidFill>
              </a:rPr>
              <a:t>Operating profit up 120% on sales growth and margin expansion</a:t>
            </a:r>
          </a:p>
          <a:p>
            <a:pPr marL="0" indent="0">
              <a:spcBef>
                <a:spcPts val="200"/>
              </a:spcBef>
              <a:spcAft>
                <a:spcPts val="200"/>
              </a:spcAft>
              <a:buNone/>
            </a:pPr>
            <a:endParaRPr lang="en-GB" sz="1400" dirty="0">
              <a:solidFill>
                <a:srgbClr val="003362"/>
              </a:solidFill>
            </a:endParaRPr>
          </a:p>
        </p:txBody>
      </p:sp>
      <p:sp>
        <p:nvSpPr>
          <p:cNvPr id="2" name="Title 1"/>
          <p:cNvSpPr>
            <a:spLocks noGrp="1"/>
          </p:cNvSpPr>
          <p:nvPr>
            <p:ph type="title"/>
          </p:nvPr>
        </p:nvSpPr>
        <p:spPr>
          <a:xfrm>
            <a:off x="409328" y="555526"/>
            <a:ext cx="8555160" cy="539750"/>
          </a:xfrm>
        </p:spPr>
        <p:txBody>
          <a:bodyPr/>
          <a:lstStyle/>
          <a:p>
            <a:r>
              <a:rPr lang="en-US" sz="2400" dirty="0">
                <a:solidFill>
                  <a:srgbClr val="003362"/>
                </a:solidFill>
              </a:rPr>
              <a:t>  </a:t>
            </a:r>
            <a:endParaRPr lang="en-GB" sz="2400" dirty="0">
              <a:solidFill>
                <a:srgbClr val="003362"/>
              </a:solidFill>
            </a:endParaRPr>
          </a:p>
        </p:txBody>
      </p:sp>
      <p:sp>
        <p:nvSpPr>
          <p:cNvPr id="16" name="Text Placeholder 5">
            <a:extLst>
              <a:ext uri="{FF2B5EF4-FFF2-40B4-BE49-F238E27FC236}">
                <a16:creationId xmlns:a16="http://schemas.microsoft.com/office/drawing/2014/main" id="{BA0D9702-B4E4-4BE0-84EC-B68568B70EE8}"/>
              </a:ext>
            </a:extLst>
          </p:cNvPr>
          <p:cNvSpPr>
            <a:spLocks noGrp="1"/>
          </p:cNvSpPr>
          <p:nvPr/>
        </p:nvSpPr>
        <p:spPr bwMode="auto">
          <a:xfrm>
            <a:off x="379610" y="3047723"/>
            <a:ext cx="3780160" cy="356880"/>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b="1" dirty="0">
                <a:solidFill>
                  <a:srgbClr val="003362"/>
                </a:solidFill>
              </a:rPr>
              <a:t>Revenue</a:t>
            </a:r>
          </a:p>
        </p:txBody>
      </p:sp>
      <p:sp>
        <p:nvSpPr>
          <p:cNvPr id="17" name="Oval 16">
            <a:extLst>
              <a:ext uri="{FF2B5EF4-FFF2-40B4-BE49-F238E27FC236}">
                <a16:creationId xmlns:a16="http://schemas.microsoft.com/office/drawing/2014/main" id="{668B5D03-8EE3-47FC-86F3-99DF773F96DA}"/>
              </a:ext>
            </a:extLst>
          </p:cNvPr>
          <p:cNvSpPr>
            <a:spLocks noChangeAspect="1"/>
          </p:cNvSpPr>
          <p:nvPr/>
        </p:nvSpPr>
        <p:spPr bwMode="auto">
          <a:xfrm>
            <a:off x="2527873" y="3166059"/>
            <a:ext cx="324000" cy="324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22" name="Text Placeholder 5">
            <a:extLst>
              <a:ext uri="{FF2B5EF4-FFF2-40B4-BE49-F238E27FC236}">
                <a16:creationId xmlns:a16="http://schemas.microsoft.com/office/drawing/2014/main" id="{DB0CB7E7-3D83-4536-B94E-C4402F81C2D4}"/>
              </a:ext>
            </a:extLst>
          </p:cNvPr>
          <p:cNvSpPr>
            <a:spLocks noGrp="1"/>
          </p:cNvSpPr>
          <p:nvPr/>
        </p:nvSpPr>
        <p:spPr bwMode="auto">
          <a:xfrm>
            <a:off x="3223031" y="3043391"/>
            <a:ext cx="668879" cy="282064"/>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b="1" dirty="0">
                <a:solidFill>
                  <a:srgbClr val="003362"/>
                </a:solidFill>
              </a:rPr>
              <a:t>EBIT   </a:t>
            </a:r>
          </a:p>
        </p:txBody>
      </p:sp>
      <p:sp>
        <p:nvSpPr>
          <p:cNvPr id="24" name="TextBox 10">
            <a:extLst>
              <a:ext uri="{FF2B5EF4-FFF2-40B4-BE49-F238E27FC236}">
                <a16:creationId xmlns:a16="http://schemas.microsoft.com/office/drawing/2014/main" id="{04A9939A-648A-434F-8CE6-ED4D4662B7B4}"/>
              </a:ext>
            </a:extLst>
          </p:cNvPr>
          <p:cNvSpPr txBox="1"/>
          <p:nvPr/>
        </p:nvSpPr>
        <p:spPr>
          <a:xfrm>
            <a:off x="3147558" y="3313960"/>
            <a:ext cx="481222" cy="215444"/>
          </a:xfrm>
          <a:prstGeom prst="rect">
            <a:avLst/>
          </a:prstGeom>
          <a:noFill/>
        </p:spPr>
        <p:txBody>
          <a:bodyPr wrap="none" rtlCol="0">
            <a:spAutoFit/>
          </a:bodyPr>
          <a:lstStyle/>
          <a:p>
            <a:r>
              <a:rPr lang="en-GB" sz="800" dirty="0">
                <a:solidFill>
                  <a:schemeClr val="tx2"/>
                </a:solidFill>
              </a:rPr>
              <a:t>DKKm</a:t>
            </a:r>
          </a:p>
        </p:txBody>
      </p:sp>
      <p:sp>
        <p:nvSpPr>
          <p:cNvPr id="25" name="TextBox 10">
            <a:extLst>
              <a:ext uri="{FF2B5EF4-FFF2-40B4-BE49-F238E27FC236}">
                <a16:creationId xmlns:a16="http://schemas.microsoft.com/office/drawing/2014/main" id="{A90E70B3-9834-434D-A4E1-144C110DCE76}"/>
              </a:ext>
            </a:extLst>
          </p:cNvPr>
          <p:cNvSpPr txBox="1"/>
          <p:nvPr/>
        </p:nvSpPr>
        <p:spPr>
          <a:xfrm>
            <a:off x="302026" y="3313517"/>
            <a:ext cx="481222" cy="215444"/>
          </a:xfrm>
          <a:prstGeom prst="rect">
            <a:avLst/>
          </a:prstGeom>
          <a:noFill/>
        </p:spPr>
        <p:txBody>
          <a:bodyPr wrap="none" rtlCol="0">
            <a:spAutoFit/>
          </a:bodyPr>
          <a:lstStyle/>
          <a:p>
            <a:r>
              <a:rPr lang="en-GB" sz="800" dirty="0">
                <a:solidFill>
                  <a:schemeClr val="tx2"/>
                </a:solidFill>
              </a:rPr>
              <a:t>DKKm</a:t>
            </a:r>
          </a:p>
        </p:txBody>
      </p:sp>
      <p:sp>
        <p:nvSpPr>
          <p:cNvPr id="19" name="Text Placeholder 5">
            <a:extLst>
              <a:ext uri="{FF2B5EF4-FFF2-40B4-BE49-F238E27FC236}">
                <a16:creationId xmlns:a16="http://schemas.microsoft.com/office/drawing/2014/main" id="{F4B6B4A4-5184-4F58-904C-3191AF6D41B2}"/>
              </a:ext>
            </a:extLst>
          </p:cNvPr>
          <p:cNvSpPr>
            <a:spLocks noGrp="1"/>
          </p:cNvSpPr>
          <p:nvPr/>
        </p:nvSpPr>
        <p:spPr bwMode="auto">
          <a:xfrm>
            <a:off x="2448783" y="3214459"/>
            <a:ext cx="455525" cy="282064"/>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+11%  </a:t>
            </a:r>
          </a:p>
        </p:txBody>
      </p:sp>
      <p:pic>
        <p:nvPicPr>
          <p:cNvPr id="29" name="Picture 28" descr="U:\ALK-Abello\Jobs\1472_WordEngine\Received\NYT Logo\Logo_Blue.wmf">
            <a:extLst>
              <a:ext uri="{FF2B5EF4-FFF2-40B4-BE49-F238E27FC236}">
                <a16:creationId xmlns:a16="http://schemas.microsoft.com/office/drawing/2014/main" id="{391BC9B2-E8D1-40DF-84C2-23B1C82DB67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91380" y="132475"/>
            <a:ext cx="793088" cy="315039"/>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3">
            <a:extLst>
              <a:ext uri="{FF2B5EF4-FFF2-40B4-BE49-F238E27FC236}">
                <a16:creationId xmlns:a16="http://schemas.microsoft.com/office/drawing/2014/main" id="{C962B290-0B0E-437A-9F48-5EDFB390E08E}"/>
              </a:ext>
            </a:extLst>
          </p:cNvPr>
          <p:cNvSpPr txBox="1">
            <a:spLocks/>
          </p:cNvSpPr>
          <p:nvPr/>
        </p:nvSpPr>
        <p:spPr bwMode="auto">
          <a:xfrm>
            <a:off x="3451651" y="4855904"/>
            <a:ext cx="2521851" cy="249299"/>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GB" sz="600" b="0" i="1" u="none" strike="noStrike" kern="0" cap="none" spc="0" normalizeH="0" baseline="0" dirty="0">
                <a:ln>
                  <a:noFill/>
                </a:ln>
                <a:solidFill>
                  <a:srgbClr val="002559"/>
                </a:solidFill>
                <a:effectLst/>
                <a:uLnTx/>
                <a:uFillTx/>
                <a:latin typeface="+mn-lt"/>
                <a:ea typeface="+mn-ea"/>
                <a:cs typeface="+mn-cs"/>
              </a:rPr>
              <a:t>Revenue and EBIT growth rates are stated in local currencies</a:t>
            </a:r>
          </a:p>
          <a:p>
            <a:pPr marL="0" marR="0" lvl="0" indent="0" algn="r" defTabSz="914400" rtl="0" eaLnBrk="1" fontAlgn="base" latinLnBrk="0" hangingPunct="1">
              <a:lnSpc>
                <a:spcPct val="100000"/>
              </a:lnSpc>
              <a:spcBef>
                <a:spcPct val="20000"/>
              </a:spcBef>
              <a:spcAft>
                <a:spcPct val="0"/>
              </a:spcAft>
              <a:buClrTx/>
              <a:buSzTx/>
              <a:buFontTx/>
              <a:buNone/>
              <a:tabLst/>
              <a:defRPr/>
            </a:pPr>
            <a:r>
              <a:rPr lang="en-GB" sz="600" i="1" kern="0" dirty="0">
                <a:solidFill>
                  <a:srgbClr val="002559"/>
                </a:solidFill>
                <a:latin typeface="+mn-lt"/>
              </a:rPr>
              <a:t> </a:t>
            </a:r>
            <a:endParaRPr kumimoji="0" lang="en-GB" sz="600" b="0" i="1" u="none" strike="noStrike" kern="0" cap="none" spc="0" normalizeH="0" baseline="0" dirty="0">
              <a:ln>
                <a:noFill/>
              </a:ln>
              <a:solidFill>
                <a:srgbClr val="002559"/>
              </a:solidFill>
              <a:effectLst/>
              <a:uLnTx/>
              <a:uFillTx/>
              <a:latin typeface="+mn-lt"/>
              <a:ea typeface="+mn-ea"/>
              <a:cs typeface="+mn-cs"/>
            </a:endParaRPr>
          </a:p>
        </p:txBody>
      </p:sp>
      <p:sp>
        <p:nvSpPr>
          <p:cNvPr id="9" name="Title 1">
            <a:extLst>
              <a:ext uri="{FF2B5EF4-FFF2-40B4-BE49-F238E27FC236}">
                <a16:creationId xmlns:a16="http://schemas.microsoft.com/office/drawing/2014/main" id="{AE04CE3C-6655-0EEC-02E6-E02D1617631C}"/>
              </a:ext>
            </a:extLst>
          </p:cNvPr>
          <p:cNvSpPr txBox="1">
            <a:spLocks/>
          </p:cNvSpPr>
          <p:nvPr/>
        </p:nvSpPr>
        <p:spPr bwMode="auto">
          <a:xfrm>
            <a:off x="409328" y="555526"/>
            <a:ext cx="8339136" cy="5397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fontAlgn="base">
              <a:lnSpc>
                <a:spcPts val="3360"/>
              </a:lnSpc>
              <a:spcBef>
                <a:spcPts val="600"/>
              </a:spcBef>
              <a:spcAft>
                <a:spcPts val="600"/>
              </a:spcAft>
              <a:defRPr sz="2800" b="0">
                <a:solidFill>
                  <a:srgbClr val="002559"/>
                </a:solidFill>
                <a:latin typeface="Georgia" panose="02040502050405020303" pitchFamily="18" charset="0"/>
                <a:ea typeface="+mj-ea"/>
                <a:cs typeface="+mj-cs"/>
              </a:defRPr>
            </a:lvl1pPr>
            <a:lvl2pPr algn="l" rtl="0" fontAlgn="base">
              <a:lnSpc>
                <a:spcPct val="75000"/>
              </a:lnSpc>
              <a:spcBef>
                <a:spcPct val="0"/>
              </a:spcBef>
              <a:spcAft>
                <a:spcPct val="0"/>
              </a:spcAft>
              <a:defRPr sz="3200" b="1">
                <a:solidFill>
                  <a:schemeClr val="bg2"/>
                </a:solidFill>
                <a:latin typeface="Arial" charset="0"/>
              </a:defRPr>
            </a:lvl2pPr>
            <a:lvl3pPr algn="l" rtl="0" fontAlgn="base">
              <a:lnSpc>
                <a:spcPct val="75000"/>
              </a:lnSpc>
              <a:spcBef>
                <a:spcPct val="0"/>
              </a:spcBef>
              <a:spcAft>
                <a:spcPct val="0"/>
              </a:spcAft>
              <a:defRPr sz="3200" b="1">
                <a:solidFill>
                  <a:schemeClr val="bg2"/>
                </a:solidFill>
                <a:latin typeface="Arial" charset="0"/>
              </a:defRPr>
            </a:lvl3pPr>
            <a:lvl4pPr algn="l" rtl="0" fontAlgn="base">
              <a:lnSpc>
                <a:spcPct val="75000"/>
              </a:lnSpc>
              <a:spcBef>
                <a:spcPct val="0"/>
              </a:spcBef>
              <a:spcAft>
                <a:spcPct val="0"/>
              </a:spcAft>
              <a:defRPr sz="3200" b="1">
                <a:solidFill>
                  <a:schemeClr val="bg2"/>
                </a:solidFill>
                <a:latin typeface="Arial" charset="0"/>
              </a:defRPr>
            </a:lvl4pPr>
            <a:lvl5pPr algn="l" rtl="0" fontAlgn="base">
              <a:lnSpc>
                <a:spcPct val="75000"/>
              </a:lnSpc>
              <a:spcBef>
                <a:spcPct val="0"/>
              </a:spcBef>
              <a:spcAft>
                <a:spcPct val="0"/>
              </a:spcAft>
              <a:defRPr sz="3200" b="1">
                <a:solidFill>
                  <a:schemeClr val="bg2"/>
                </a:solidFill>
                <a:latin typeface="Arial" charset="0"/>
              </a:defRPr>
            </a:lvl5pPr>
            <a:lvl6pPr marL="457200" algn="l" rtl="0" fontAlgn="base">
              <a:lnSpc>
                <a:spcPct val="75000"/>
              </a:lnSpc>
              <a:spcBef>
                <a:spcPct val="0"/>
              </a:spcBef>
              <a:spcAft>
                <a:spcPct val="0"/>
              </a:spcAft>
              <a:defRPr sz="3200" b="1">
                <a:solidFill>
                  <a:schemeClr val="bg2"/>
                </a:solidFill>
                <a:latin typeface="Arial" charset="0"/>
              </a:defRPr>
            </a:lvl6pPr>
            <a:lvl7pPr marL="914400" algn="l" rtl="0" fontAlgn="base">
              <a:lnSpc>
                <a:spcPct val="75000"/>
              </a:lnSpc>
              <a:spcBef>
                <a:spcPct val="0"/>
              </a:spcBef>
              <a:spcAft>
                <a:spcPct val="0"/>
              </a:spcAft>
              <a:defRPr sz="3200" b="1">
                <a:solidFill>
                  <a:schemeClr val="bg2"/>
                </a:solidFill>
                <a:latin typeface="Arial" charset="0"/>
              </a:defRPr>
            </a:lvl7pPr>
            <a:lvl8pPr marL="1371600" algn="l" rtl="0" fontAlgn="base">
              <a:lnSpc>
                <a:spcPct val="75000"/>
              </a:lnSpc>
              <a:spcBef>
                <a:spcPct val="0"/>
              </a:spcBef>
              <a:spcAft>
                <a:spcPct val="0"/>
              </a:spcAft>
              <a:defRPr sz="3200" b="1">
                <a:solidFill>
                  <a:schemeClr val="bg2"/>
                </a:solidFill>
                <a:latin typeface="Arial" charset="0"/>
              </a:defRPr>
            </a:lvl8pPr>
            <a:lvl9pPr marL="1828800" algn="l" rtl="0" fontAlgn="base">
              <a:lnSpc>
                <a:spcPct val="75000"/>
              </a:lnSpc>
              <a:spcBef>
                <a:spcPct val="0"/>
              </a:spcBef>
              <a:spcAft>
                <a:spcPct val="0"/>
              </a:spcAft>
              <a:defRPr sz="3200" b="1">
                <a:solidFill>
                  <a:schemeClr val="bg2"/>
                </a:solidFill>
                <a:latin typeface="Arial" charset="0"/>
              </a:defRPr>
            </a:lvl9pPr>
          </a:lstStyle>
          <a:p>
            <a:r>
              <a:rPr lang="en-GB" kern="0" dirty="0"/>
              <a:t>Solid Q2 results as expected</a:t>
            </a:r>
          </a:p>
        </p:txBody>
      </p:sp>
      <p:sp>
        <p:nvSpPr>
          <p:cNvPr id="15" name="Text Placeholder 5">
            <a:extLst>
              <a:ext uri="{FF2B5EF4-FFF2-40B4-BE49-F238E27FC236}">
                <a16:creationId xmlns:a16="http://schemas.microsoft.com/office/drawing/2014/main" id="{5A30D425-34C9-D3E7-C00F-BF841D0AA185}"/>
              </a:ext>
            </a:extLst>
          </p:cNvPr>
          <p:cNvSpPr>
            <a:spLocks noGrp="1"/>
          </p:cNvSpPr>
          <p:nvPr/>
        </p:nvSpPr>
        <p:spPr bwMode="auto">
          <a:xfrm>
            <a:off x="5232428" y="3214389"/>
            <a:ext cx="455525" cy="282064"/>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spc="-50" dirty="0">
                <a:solidFill>
                  <a:schemeClr val="bg1"/>
                </a:solidFill>
                <a:latin typeface="Georgia" panose="02040502050405020303" pitchFamily="18" charset="0"/>
              </a:rPr>
              <a:t>+120%</a:t>
            </a:r>
          </a:p>
        </p:txBody>
      </p:sp>
      <p:cxnSp>
        <p:nvCxnSpPr>
          <p:cNvPr id="44" name="Forbindelse: vinklet 43">
            <a:extLst>
              <a:ext uri="{FF2B5EF4-FFF2-40B4-BE49-F238E27FC236}">
                <a16:creationId xmlns:a16="http://schemas.microsoft.com/office/drawing/2014/main" id="{6E6719EB-3E89-CC3C-290C-25F30371C6BC}"/>
              </a:ext>
            </a:extLst>
          </p:cNvPr>
          <p:cNvCxnSpPr>
            <a:cxnSpLocks/>
          </p:cNvCxnSpPr>
          <p:nvPr/>
        </p:nvCxnSpPr>
        <p:spPr bwMode="auto">
          <a:xfrm flipV="1">
            <a:off x="3694879" y="3633608"/>
            <a:ext cx="1310558" cy="781898"/>
          </a:xfrm>
          <a:prstGeom prst="bentConnector3">
            <a:avLst>
              <a:gd name="adj1" fmla="val 219"/>
            </a:avLst>
          </a:prstGeom>
          <a:solidFill>
            <a:schemeClr val="bg2"/>
          </a:solidFill>
          <a:ln w="12700" cap="flat" cmpd="sng" algn="ctr">
            <a:solidFill>
              <a:srgbClr val="FF3317"/>
            </a:solidFill>
            <a:prstDash val="solid"/>
            <a:round/>
            <a:headEnd type="none" w="sm" len="sm"/>
            <a:tailEnd type="none" w="sm" len="sm"/>
          </a:ln>
          <a:effectLst/>
        </p:spPr>
      </p:cxnSp>
      <p:cxnSp>
        <p:nvCxnSpPr>
          <p:cNvPr id="48" name="Forbindelse: vinklet 47">
            <a:extLst>
              <a:ext uri="{FF2B5EF4-FFF2-40B4-BE49-F238E27FC236}">
                <a16:creationId xmlns:a16="http://schemas.microsoft.com/office/drawing/2014/main" id="{EEF7F8FA-5F41-2714-0A7F-D2B0AE1DB535}"/>
              </a:ext>
            </a:extLst>
          </p:cNvPr>
          <p:cNvCxnSpPr>
            <a:cxnSpLocks/>
          </p:cNvCxnSpPr>
          <p:nvPr/>
        </p:nvCxnSpPr>
        <p:spPr bwMode="auto">
          <a:xfrm>
            <a:off x="4586655" y="3633608"/>
            <a:ext cx="883476" cy="545784"/>
          </a:xfrm>
          <a:prstGeom prst="bentConnector3">
            <a:avLst>
              <a:gd name="adj1" fmla="val 100006"/>
            </a:avLst>
          </a:prstGeom>
          <a:solidFill>
            <a:schemeClr val="bg2"/>
          </a:solidFill>
          <a:ln w="12700" cap="flat" cmpd="sng" algn="ctr">
            <a:solidFill>
              <a:srgbClr val="FF3317"/>
            </a:solidFill>
            <a:prstDash val="solid"/>
            <a:round/>
            <a:headEnd type="none" w="sm" len="sm"/>
            <a:tailEnd type="triangle" w="sm" len="sm"/>
          </a:ln>
          <a:effectLst/>
        </p:spPr>
      </p:cxnSp>
      <p:cxnSp>
        <p:nvCxnSpPr>
          <p:cNvPr id="57" name="Forbindelse: vinklet 56">
            <a:extLst>
              <a:ext uri="{FF2B5EF4-FFF2-40B4-BE49-F238E27FC236}">
                <a16:creationId xmlns:a16="http://schemas.microsoft.com/office/drawing/2014/main" id="{B53B4217-0C16-B5B9-835A-327B8BCAAFC4}"/>
              </a:ext>
            </a:extLst>
          </p:cNvPr>
          <p:cNvCxnSpPr>
            <a:cxnSpLocks/>
          </p:cNvCxnSpPr>
          <p:nvPr/>
        </p:nvCxnSpPr>
        <p:spPr bwMode="auto">
          <a:xfrm flipV="1">
            <a:off x="941177" y="3596081"/>
            <a:ext cx="1200778" cy="176400"/>
          </a:xfrm>
          <a:prstGeom prst="bentConnector3">
            <a:avLst>
              <a:gd name="adj1" fmla="val -209"/>
            </a:avLst>
          </a:prstGeom>
          <a:solidFill>
            <a:schemeClr val="bg2"/>
          </a:solidFill>
          <a:ln w="12700" cap="flat" cmpd="sng" algn="ctr">
            <a:solidFill>
              <a:srgbClr val="FF3317"/>
            </a:solidFill>
            <a:prstDash val="solid"/>
            <a:round/>
            <a:headEnd type="none" w="sm" len="sm"/>
            <a:tailEnd type="none" w="sm" len="sm"/>
          </a:ln>
          <a:effectLst/>
        </p:spPr>
      </p:cxnSp>
      <p:cxnSp>
        <p:nvCxnSpPr>
          <p:cNvPr id="58" name="Forbindelse: vinklet 57">
            <a:extLst>
              <a:ext uri="{FF2B5EF4-FFF2-40B4-BE49-F238E27FC236}">
                <a16:creationId xmlns:a16="http://schemas.microsoft.com/office/drawing/2014/main" id="{83FAD010-25B3-034B-ECC2-D3AC6317EA26}"/>
              </a:ext>
            </a:extLst>
          </p:cNvPr>
          <p:cNvCxnSpPr>
            <a:cxnSpLocks/>
          </p:cNvCxnSpPr>
          <p:nvPr/>
        </p:nvCxnSpPr>
        <p:spPr bwMode="auto">
          <a:xfrm>
            <a:off x="1743754" y="3596082"/>
            <a:ext cx="930473" cy="126000"/>
          </a:xfrm>
          <a:prstGeom prst="bentConnector3">
            <a:avLst>
              <a:gd name="adj1" fmla="val 100216"/>
            </a:avLst>
          </a:prstGeom>
          <a:solidFill>
            <a:schemeClr val="bg2"/>
          </a:solidFill>
          <a:ln w="12700" cap="flat" cmpd="sng" algn="ctr">
            <a:solidFill>
              <a:srgbClr val="FF3317"/>
            </a:solidFill>
            <a:prstDash val="solid"/>
            <a:round/>
            <a:headEnd type="none" w="sm" len="sm"/>
            <a:tailEnd type="triangle" w="sm" len="sm"/>
          </a:ln>
          <a:effectLst/>
        </p:spPr>
      </p:cxnSp>
      <p:sp>
        <p:nvSpPr>
          <p:cNvPr id="7" name="Pladsholder til tekst 6">
            <a:extLst>
              <a:ext uri="{FF2B5EF4-FFF2-40B4-BE49-F238E27FC236}">
                <a16:creationId xmlns:a16="http://schemas.microsoft.com/office/drawing/2014/main" id="{FE132E15-3393-0DD8-2010-2916FDCC4340}"/>
              </a:ext>
            </a:extLst>
          </p:cNvPr>
          <p:cNvSpPr>
            <a:spLocks noGrp="1"/>
          </p:cNvSpPr>
          <p:nvPr>
            <p:ph type="body" sz="quarter" idx="14"/>
          </p:nvPr>
        </p:nvSpPr>
        <p:spPr/>
        <p:txBody>
          <a:bodyPr/>
          <a:lstStyle/>
          <a:p>
            <a:r>
              <a:rPr lang="en-GB" dirty="0"/>
              <a:t>FY revenue outlook narrowed; earnings outlook unchanged</a:t>
            </a:r>
            <a:endParaRPr lang="en-GB" baseline="30000" dirty="0"/>
          </a:p>
        </p:txBody>
      </p:sp>
    </p:spTree>
    <p:extLst>
      <p:ext uri="{BB962C8B-B14F-4D97-AF65-F5344CB8AC3E}">
        <p14:creationId xmlns:p14="http://schemas.microsoft.com/office/powerpoint/2010/main" val="775753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1026">
            <a:extLst>
              <a:ext uri="{FF2B5EF4-FFF2-40B4-BE49-F238E27FC236}">
                <a16:creationId xmlns:a16="http://schemas.microsoft.com/office/drawing/2014/main" id="{C35F84BC-79E9-CCA6-D268-02C83B8629D3}"/>
              </a:ext>
            </a:extLst>
          </p:cNvPr>
          <p:cNvGraphicFramePr/>
          <p:nvPr>
            <p:extLst>
              <p:ext uri="{D42A27DB-BD31-4B8C-83A1-F6EECF244321}">
                <p14:modId xmlns:p14="http://schemas.microsoft.com/office/powerpoint/2010/main" val="1518659099"/>
              </p:ext>
            </p:extLst>
          </p:nvPr>
        </p:nvGraphicFramePr>
        <p:xfrm>
          <a:off x="5980564" y="3889260"/>
          <a:ext cx="2795942" cy="6552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026">
            <a:extLst>
              <a:ext uri="{FF2B5EF4-FFF2-40B4-BE49-F238E27FC236}">
                <a16:creationId xmlns:a16="http://schemas.microsoft.com/office/drawing/2014/main" id="{2324EAC2-CFAC-951B-A372-1E7E78F43824}"/>
              </a:ext>
            </a:extLst>
          </p:cNvPr>
          <p:cNvGraphicFramePr/>
          <p:nvPr>
            <p:extLst>
              <p:ext uri="{D42A27DB-BD31-4B8C-83A1-F6EECF244321}">
                <p14:modId xmlns:p14="http://schemas.microsoft.com/office/powerpoint/2010/main" val="881942216"/>
              </p:ext>
            </p:extLst>
          </p:nvPr>
        </p:nvGraphicFramePr>
        <p:xfrm>
          <a:off x="252135" y="3887641"/>
          <a:ext cx="2795942" cy="6552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1026">
            <a:extLst>
              <a:ext uri="{FF2B5EF4-FFF2-40B4-BE49-F238E27FC236}">
                <a16:creationId xmlns:a16="http://schemas.microsoft.com/office/drawing/2014/main" id="{39F880A6-81C3-429E-7D97-C5CB829A6E3A}"/>
              </a:ext>
            </a:extLst>
          </p:cNvPr>
          <p:cNvGraphicFramePr/>
          <p:nvPr>
            <p:extLst>
              <p:ext uri="{D42A27DB-BD31-4B8C-83A1-F6EECF244321}">
                <p14:modId xmlns:p14="http://schemas.microsoft.com/office/powerpoint/2010/main" val="309571638"/>
              </p:ext>
            </p:extLst>
          </p:nvPr>
        </p:nvGraphicFramePr>
        <p:xfrm>
          <a:off x="3133617" y="3887641"/>
          <a:ext cx="2795942" cy="655263"/>
        </p:xfrm>
        <a:graphic>
          <a:graphicData uri="http://schemas.openxmlformats.org/drawingml/2006/chart">
            <c:chart xmlns:c="http://schemas.openxmlformats.org/drawingml/2006/chart" xmlns:r="http://schemas.openxmlformats.org/officeDocument/2006/relationships" r:id="rId5"/>
          </a:graphicData>
        </a:graphic>
      </p:graphicFrame>
      <p:grpSp>
        <p:nvGrpSpPr>
          <p:cNvPr id="77" name="Group 16">
            <a:extLst>
              <a:ext uri="{FF2B5EF4-FFF2-40B4-BE49-F238E27FC236}">
                <a16:creationId xmlns:a16="http://schemas.microsoft.com/office/drawing/2014/main" id="{CF2A9D4E-B5E4-E3FA-CE83-6BD1045AE0F7}"/>
              </a:ext>
            </a:extLst>
          </p:cNvPr>
          <p:cNvGrpSpPr/>
          <p:nvPr/>
        </p:nvGrpSpPr>
        <p:grpSpPr>
          <a:xfrm>
            <a:off x="3426222" y="1951117"/>
            <a:ext cx="2374020" cy="1309315"/>
            <a:chOff x="3146822" y="1779842"/>
            <a:chExt cx="2937346" cy="1620000"/>
          </a:xfrm>
        </p:grpSpPr>
        <p:pic>
          <p:nvPicPr>
            <p:cNvPr id="79" name="Picture 8">
              <a:extLst>
                <a:ext uri="{FF2B5EF4-FFF2-40B4-BE49-F238E27FC236}">
                  <a16:creationId xmlns:a16="http://schemas.microsoft.com/office/drawing/2014/main" id="{B1619F06-D7BF-4224-449B-A2EA88C7D2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75618" y="2148289"/>
              <a:ext cx="1061829" cy="993893"/>
            </a:xfrm>
            <a:prstGeom prst="rect">
              <a:avLst/>
            </a:prstGeom>
          </p:spPr>
        </p:pic>
        <p:graphicFrame>
          <p:nvGraphicFramePr>
            <p:cNvPr id="81" name="Diagram 16">
              <a:extLst>
                <a:ext uri="{FF2B5EF4-FFF2-40B4-BE49-F238E27FC236}">
                  <a16:creationId xmlns:a16="http://schemas.microsoft.com/office/drawing/2014/main" id="{80E44383-EB85-7956-6BA2-A394A14066DA}"/>
                </a:ext>
              </a:extLst>
            </p:cNvPr>
            <p:cNvGraphicFramePr/>
            <p:nvPr>
              <p:extLst>
                <p:ext uri="{D42A27DB-BD31-4B8C-83A1-F6EECF244321}">
                  <p14:modId xmlns:p14="http://schemas.microsoft.com/office/powerpoint/2010/main" val="2831060173"/>
                </p:ext>
              </p:extLst>
            </p:nvPr>
          </p:nvGraphicFramePr>
          <p:xfrm>
            <a:off x="3146822" y="1779842"/>
            <a:ext cx="2937346" cy="1620000"/>
          </p:xfrm>
          <a:graphic>
            <a:graphicData uri="http://schemas.openxmlformats.org/drawingml/2006/chart">
              <c:chart xmlns:c="http://schemas.openxmlformats.org/drawingml/2006/chart" xmlns:r="http://schemas.openxmlformats.org/officeDocument/2006/relationships" r:id="rId7"/>
            </a:graphicData>
          </a:graphic>
        </p:graphicFrame>
      </p:grpSp>
      <p:grpSp>
        <p:nvGrpSpPr>
          <p:cNvPr id="20" name="Group 19">
            <a:extLst>
              <a:ext uri="{FF2B5EF4-FFF2-40B4-BE49-F238E27FC236}">
                <a16:creationId xmlns:a16="http://schemas.microsoft.com/office/drawing/2014/main" id="{BDACCC43-035A-49CF-9C28-EE74D80941DC}"/>
              </a:ext>
            </a:extLst>
          </p:cNvPr>
          <p:cNvGrpSpPr/>
          <p:nvPr/>
        </p:nvGrpSpPr>
        <p:grpSpPr>
          <a:xfrm>
            <a:off x="6366144" y="1951892"/>
            <a:ext cx="2377537" cy="1311255"/>
            <a:chOff x="6084168" y="1779842"/>
            <a:chExt cx="2937346" cy="1620000"/>
          </a:xfrm>
        </p:grpSpPr>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67759" y="2113100"/>
              <a:ext cx="1008558" cy="1029082"/>
            </a:xfrm>
            <a:prstGeom prst="rect">
              <a:avLst/>
            </a:prstGeom>
          </p:spPr>
        </p:pic>
        <p:graphicFrame>
          <p:nvGraphicFramePr>
            <p:cNvPr id="13" name="Diagram 17">
              <a:extLst>
                <a:ext uri="{FF2B5EF4-FFF2-40B4-BE49-F238E27FC236}">
                  <a16:creationId xmlns:a16="http://schemas.microsoft.com/office/drawing/2014/main" id="{8E8CBAEC-BF0D-42B5-9BA6-F0A5DEF02876}"/>
                </a:ext>
              </a:extLst>
            </p:cNvPr>
            <p:cNvGraphicFramePr/>
            <p:nvPr>
              <p:extLst>
                <p:ext uri="{D42A27DB-BD31-4B8C-83A1-F6EECF244321}">
                  <p14:modId xmlns:p14="http://schemas.microsoft.com/office/powerpoint/2010/main" val="4082763932"/>
                </p:ext>
              </p:extLst>
            </p:nvPr>
          </p:nvGraphicFramePr>
          <p:xfrm>
            <a:off x="6084168" y="1779842"/>
            <a:ext cx="2937346" cy="1620000"/>
          </p:xfrm>
          <a:graphic>
            <a:graphicData uri="http://schemas.openxmlformats.org/drawingml/2006/chart">
              <c:chart xmlns:c="http://schemas.openxmlformats.org/drawingml/2006/chart" xmlns:r="http://schemas.openxmlformats.org/officeDocument/2006/relationships" r:id="rId9"/>
            </a:graphicData>
          </a:graphic>
        </p:graphicFrame>
      </p:grpSp>
      <p:sp>
        <p:nvSpPr>
          <p:cNvPr id="2" name="Title 1"/>
          <p:cNvSpPr>
            <a:spLocks noGrp="1"/>
          </p:cNvSpPr>
          <p:nvPr>
            <p:ph type="title"/>
          </p:nvPr>
        </p:nvSpPr>
        <p:spPr/>
        <p:txBody>
          <a:bodyPr/>
          <a:lstStyle/>
          <a:p>
            <a:r>
              <a:rPr lang="en-GB" dirty="0"/>
              <a:t>Growth lead by Int’l markets and North America</a:t>
            </a:r>
            <a:endParaRPr lang="en-GB" dirty="0">
              <a:solidFill>
                <a:srgbClr val="FF0000"/>
              </a:solidFill>
            </a:endParaRPr>
          </a:p>
        </p:txBody>
      </p:sp>
      <p:sp>
        <p:nvSpPr>
          <p:cNvPr id="14" name="Text Placeholder 2"/>
          <p:cNvSpPr txBox="1">
            <a:spLocks/>
          </p:cNvSpPr>
          <p:nvPr/>
        </p:nvSpPr>
        <p:spPr>
          <a:xfrm>
            <a:off x="3749701" y="1489472"/>
            <a:ext cx="1726250"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400" b="1" kern="0" dirty="0">
                <a:solidFill>
                  <a:srgbClr val="003263"/>
                </a:solidFill>
              </a:rPr>
              <a:t>North America</a:t>
            </a:r>
          </a:p>
        </p:txBody>
      </p:sp>
      <p:sp>
        <p:nvSpPr>
          <p:cNvPr id="15" name="Text Placeholder 2"/>
          <p:cNvSpPr txBox="1">
            <a:spLocks/>
          </p:cNvSpPr>
          <p:nvPr/>
        </p:nvSpPr>
        <p:spPr>
          <a:xfrm>
            <a:off x="885065" y="1486373"/>
            <a:ext cx="1432313"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400" b="1" kern="0" dirty="0">
                <a:solidFill>
                  <a:srgbClr val="003263"/>
                </a:solidFill>
              </a:rPr>
              <a:t>Europe</a:t>
            </a:r>
          </a:p>
        </p:txBody>
      </p:sp>
      <p:sp>
        <p:nvSpPr>
          <p:cNvPr id="16" name="Text Placeholder 2"/>
          <p:cNvSpPr txBox="1">
            <a:spLocks/>
          </p:cNvSpPr>
          <p:nvPr/>
        </p:nvSpPr>
        <p:spPr>
          <a:xfrm>
            <a:off x="6391941" y="1493146"/>
            <a:ext cx="2318150"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400" b="1" kern="0" dirty="0">
                <a:solidFill>
                  <a:srgbClr val="003263"/>
                </a:solidFill>
              </a:rPr>
              <a:t>International markets</a:t>
            </a:r>
          </a:p>
        </p:txBody>
      </p:sp>
      <p:cxnSp>
        <p:nvCxnSpPr>
          <p:cNvPr id="38" name="Lige forbindelse 6"/>
          <p:cNvCxnSpPr>
            <a:cxnSpLocks/>
          </p:cNvCxnSpPr>
          <p:nvPr/>
        </p:nvCxnSpPr>
        <p:spPr bwMode="auto">
          <a:xfrm>
            <a:off x="5980409" y="1595898"/>
            <a:ext cx="0" cy="298800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grpSp>
        <p:nvGrpSpPr>
          <p:cNvPr id="5" name="Group 4">
            <a:extLst>
              <a:ext uri="{FF2B5EF4-FFF2-40B4-BE49-F238E27FC236}">
                <a16:creationId xmlns:a16="http://schemas.microsoft.com/office/drawing/2014/main" id="{B741BF4E-DAE6-4B86-9C7B-2A4ACE0C5C27}"/>
              </a:ext>
            </a:extLst>
          </p:cNvPr>
          <p:cNvGrpSpPr/>
          <p:nvPr/>
        </p:nvGrpSpPr>
        <p:grpSpPr>
          <a:xfrm>
            <a:off x="284806" y="1942481"/>
            <a:ext cx="2583148" cy="1312789"/>
            <a:chOff x="0" y="1779842"/>
            <a:chExt cx="3187640" cy="1620000"/>
          </a:xfrm>
        </p:grpSpPr>
        <p:pic>
          <p:nvPicPr>
            <p:cNvPr id="6" name="Picture 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73791" y="2128939"/>
              <a:ext cx="1037223" cy="1033728"/>
            </a:xfrm>
            <a:prstGeom prst="rect">
              <a:avLst/>
            </a:prstGeom>
          </p:spPr>
        </p:pic>
        <p:graphicFrame>
          <p:nvGraphicFramePr>
            <p:cNvPr id="7" name="Diagram 15">
              <a:extLst>
                <a:ext uri="{FF2B5EF4-FFF2-40B4-BE49-F238E27FC236}">
                  <a16:creationId xmlns:a16="http://schemas.microsoft.com/office/drawing/2014/main" id="{20806476-98DA-4148-8EFD-76C578F62166}"/>
                </a:ext>
              </a:extLst>
            </p:cNvPr>
            <p:cNvGraphicFramePr/>
            <p:nvPr>
              <p:extLst>
                <p:ext uri="{D42A27DB-BD31-4B8C-83A1-F6EECF244321}">
                  <p14:modId xmlns:p14="http://schemas.microsoft.com/office/powerpoint/2010/main" val="2142210691"/>
                </p:ext>
              </p:extLst>
            </p:nvPr>
          </p:nvGraphicFramePr>
          <p:xfrm>
            <a:off x="0" y="1779842"/>
            <a:ext cx="3187640" cy="1620000"/>
          </p:xfrm>
          <a:graphic>
            <a:graphicData uri="http://schemas.openxmlformats.org/drawingml/2006/chart">
              <c:chart xmlns:c="http://schemas.openxmlformats.org/drawingml/2006/chart" xmlns:r="http://schemas.openxmlformats.org/officeDocument/2006/relationships" r:id="rId11"/>
            </a:graphicData>
          </a:graphic>
        </p:graphicFrame>
      </p:grpSp>
      <p:sp>
        <p:nvSpPr>
          <p:cNvPr id="69" name="Text Placeholder 3">
            <a:extLst>
              <a:ext uri="{FF2B5EF4-FFF2-40B4-BE49-F238E27FC236}">
                <a16:creationId xmlns:a16="http://schemas.microsoft.com/office/drawing/2014/main" id="{D81D609C-F87A-4B26-BC4D-46C97FAD5C07}"/>
              </a:ext>
            </a:extLst>
          </p:cNvPr>
          <p:cNvSpPr txBox="1">
            <a:spLocks/>
          </p:cNvSpPr>
          <p:nvPr/>
        </p:nvSpPr>
        <p:spPr bwMode="auto">
          <a:xfrm>
            <a:off x="3400712" y="3007531"/>
            <a:ext cx="363437" cy="209159"/>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1000" kern="0" dirty="0">
                <a:solidFill>
                  <a:schemeClr val="bg1"/>
                </a:solidFill>
              </a:rPr>
              <a:t>226m</a:t>
            </a:r>
          </a:p>
        </p:txBody>
      </p:sp>
      <p:cxnSp>
        <p:nvCxnSpPr>
          <p:cNvPr id="57" name="Lige forbindelse 6">
            <a:extLst>
              <a:ext uri="{FF2B5EF4-FFF2-40B4-BE49-F238E27FC236}">
                <a16:creationId xmlns:a16="http://schemas.microsoft.com/office/drawing/2014/main" id="{9B29EF93-8F54-44AD-8FEC-C646D6F79149}"/>
              </a:ext>
            </a:extLst>
          </p:cNvPr>
          <p:cNvCxnSpPr>
            <a:cxnSpLocks/>
          </p:cNvCxnSpPr>
          <p:nvPr/>
        </p:nvCxnSpPr>
        <p:spPr bwMode="auto">
          <a:xfrm>
            <a:off x="3131840" y="1595898"/>
            <a:ext cx="0" cy="298800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E1C1EFB3-8897-4776-9D10-58D050F04C0C}"/>
              </a:ext>
            </a:extLst>
          </p:cNvPr>
          <p:cNvSpPr txBox="1"/>
          <p:nvPr/>
        </p:nvSpPr>
        <p:spPr>
          <a:xfrm>
            <a:off x="844063" y="1749932"/>
            <a:ext cx="1491114" cy="261610"/>
          </a:xfrm>
          <a:prstGeom prst="rect">
            <a:avLst/>
          </a:prstGeom>
          <a:noFill/>
        </p:spPr>
        <p:txBody>
          <a:bodyPr wrap="none" rtlCol="0">
            <a:spAutoFit/>
          </a:bodyPr>
          <a:lstStyle/>
          <a:p>
            <a:pPr algn="ctr"/>
            <a:r>
              <a:rPr lang="en-US" sz="1100" dirty="0">
                <a:solidFill>
                  <a:srgbClr val="002559"/>
                </a:solidFill>
              </a:rPr>
              <a:t>Share of Q2 revenue</a:t>
            </a:r>
            <a:endParaRPr lang="da-DK" sz="1100" dirty="0">
              <a:solidFill>
                <a:srgbClr val="002559"/>
              </a:solidFill>
            </a:endParaRPr>
          </a:p>
        </p:txBody>
      </p:sp>
      <p:sp>
        <p:nvSpPr>
          <p:cNvPr id="11" name="TextBox 10">
            <a:extLst>
              <a:ext uri="{FF2B5EF4-FFF2-40B4-BE49-F238E27FC236}">
                <a16:creationId xmlns:a16="http://schemas.microsoft.com/office/drawing/2014/main" id="{F31A3B4A-0352-4084-9EE7-690B23B52933}"/>
              </a:ext>
            </a:extLst>
          </p:cNvPr>
          <p:cNvSpPr txBox="1"/>
          <p:nvPr/>
        </p:nvSpPr>
        <p:spPr>
          <a:xfrm>
            <a:off x="2096305" y="2684507"/>
            <a:ext cx="543739" cy="307777"/>
          </a:xfrm>
          <a:prstGeom prst="rect">
            <a:avLst/>
          </a:prstGeom>
          <a:noFill/>
        </p:spPr>
        <p:txBody>
          <a:bodyPr wrap="none" rtlCol="0">
            <a:spAutoFit/>
          </a:bodyPr>
          <a:lstStyle/>
          <a:p>
            <a:r>
              <a:rPr lang="en-US" sz="1400" b="1" dirty="0">
                <a:solidFill>
                  <a:srgbClr val="FF3317"/>
                </a:solidFill>
              </a:rPr>
              <a:t>64%</a:t>
            </a:r>
            <a:endParaRPr lang="da-DK" sz="1400" b="1" dirty="0">
              <a:solidFill>
                <a:srgbClr val="FF3317"/>
              </a:solidFill>
            </a:endParaRPr>
          </a:p>
        </p:txBody>
      </p:sp>
      <p:sp>
        <p:nvSpPr>
          <p:cNvPr id="82" name="TextBox 81">
            <a:extLst>
              <a:ext uri="{FF2B5EF4-FFF2-40B4-BE49-F238E27FC236}">
                <a16:creationId xmlns:a16="http://schemas.microsoft.com/office/drawing/2014/main" id="{508D385C-5152-4E4B-8092-91361DF817C6}"/>
              </a:ext>
            </a:extLst>
          </p:cNvPr>
          <p:cNvSpPr txBox="1"/>
          <p:nvPr/>
        </p:nvSpPr>
        <p:spPr>
          <a:xfrm>
            <a:off x="3866301" y="1749890"/>
            <a:ext cx="1491114" cy="261610"/>
          </a:xfrm>
          <a:prstGeom prst="rect">
            <a:avLst/>
          </a:prstGeom>
          <a:noFill/>
        </p:spPr>
        <p:txBody>
          <a:bodyPr wrap="none" rtlCol="0">
            <a:spAutoFit/>
          </a:bodyPr>
          <a:lstStyle/>
          <a:p>
            <a:pPr algn="ctr"/>
            <a:r>
              <a:rPr lang="en-US" sz="1100" dirty="0">
                <a:solidFill>
                  <a:srgbClr val="002559"/>
                </a:solidFill>
              </a:rPr>
              <a:t>Share of Q2 revenue</a:t>
            </a:r>
            <a:endParaRPr lang="da-DK" sz="1100" dirty="0">
              <a:solidFill>
                <a:srgbClr val="002559"/>
              </a:solidFill>
            </a:endParaRPr>
          </a:p>
        </p:txBody>
      </p:sp>
      <p:sp>
        <p:nvSpPr>
          <p:cNvPr id="83" name="TextBox 82">
            <a:extLst>
              <a:ext uri="{FF2B5EF4-FFF2-40B4-BE49-F238E27FC236}">
                <a16:creationId xmlns:a16="http://schemas.microsoft.com/office/drawing/2014/main" id="{D7245F7E-3167-41FB-B2C3-B109CFFB9EEB}"/>
              </a:ext>
            </a:extLst>
          </p:cNvPr>
          <p:cNvSpPr txBox="1"/>
          <p:nvPr/>
        </p:nvSpPr>
        <p:spPr>
          <a:xfrm>
            <a:off x="3608802" y="2226927"/>
            <a:ext cx="543739" cy="307777"/>
          </a:xfrm>
          <a:prstGeom prst="rect">
            <a:avLst/>
          </a:prstGeom>
          <a:noFill/>
        </p:spPr>
        <p:txBody>
          <a:bodyPr wrap="none" rtlCol="0">
            <a:spAutoFit/>
          </a:bodyPr>
          <a:lstStyle/>
          <a:p>
            <a:r>
              <a:rPr lang="en-US" sz="1400" b="1" dirty="0">
                <a:solidFill>
                  <a:srgbClr val="FF3317"/>
                </a:solidFill>
              </a:rPr>
              <a:t>20%</a:t>
            </a:r>
            <a:endParaRPr lang="da-DK" sz="1400" b="1" dirty="0">
              <a:solidFill>
                <a:srgbClr val="FF3317"/>
              </a:solidFill>
            </a:endParaRPr>
          </a:p>
        </p:txBody>
      </p:sp>
      <p:sp>
        <p:nvSpPr>
          <p:cNvPr id="84" name="TextBox 83">
            <a:extLst>
              <a:ext uri="{FF2B5EF4-FFF2-40B4-BE49-F238E27FC236}">
                <a16:creationId xmlns:a16="http://schemas.microsoft.com/office/drawing/2014/main" id="{7C9E8F62-F087-43A7-BAD5-3E0718CBA58B}"/>
              </a:ext>
            </a:extLst>
          </p:cNvPr>
          <p:cNvSpPr txBox="1"/>
          <p:nvPr/>
        </p:nvSpPr>
        <p:spPr>
          <a:xfrm>
            <a:off x="6810680" y="1750349"/>
            <a:ext cx="1491114" cy="261610"/>
          </a:xfrm>
          <a:prstGeom prst="rect">
            <a:avLst/>
          </a:prstGeom>
          <a:noFill/>
        </p:spPr>
        <p:txBody>
          <a:bodyPr wrap="none" rtlCol="0">
            <a:spAutoFit/>
          </a:bodyPr>
          <a:lstStyle/>
          <a:p>
            <a:pPr algn="ctr"/>
            <a:r>
              <a:rPr lang="en-US" sz="1100" dirty="0">
                <a:solidFill>
                  <a:srgbClr val="002559"/>
                </a:solidFill>
              </a:rPr>
              <a:t>Share of Q2 revenue</a:t>
            </a:r>
            <a:endParaRPr lang="da-DK" sz="1100" dirty="0">
              <a:solidFill>
                <a:srgbClr val="002559"/>
              </a:solidFill>
            </a:endParaRPr>
          </a:p>
        </p:txBody>
      </p:sp>
      <p:sp>
        <p:nvSpPr>
          <p:cNvPr id="86" name="TextBox 85">
            <a:extLst>
              <a:ext uri="{FF2B5EF4-FFF2-40B4-BE49-F238E27FC236}">
                <a16:creationId xmlns:a16="http://schemas.microsoft.com/office/drawing/2014/main" id="{E3955D81-6CB9-4834-A030-53D21503A445}"/>
              </a:ext>
            </a:extLst>
          </p:cNvPr>
          <p:cNvSpPr txBox="1"/>
          <p:nvPr/>
        </p:nvSpPr>
        <p:spPr>
          <a:xfrm>
            <a:off x="6700411" y="1982076"/>
            <a:ext cx="543739" cy="307777"/>
          </a:xfrm>
          <a:prstGeom prst="rect">
            <a:avLst/>
          </a:prstGeom>
          <a:noFill/>
        </p:spPr>
        <p:txBody>
          <a:bodyPr wrap="none" rtlCol="0">
            <a:spAutoFit/>
          </a:bodyPr>
          <a:lstStyle/>
          <a:p>
            <a:r>
              <a:rPr lang="en-US" sz="1400" b="1" dirty="0">
                <a:solidFill>
                  <a:srgbClr val="FF3317"/>
                </a:solidFill>
              </a:rPr>
              <a:t>16%</a:t>
            </a:r>
            <a:endParaRPr lang="da-DK" sz="1400" b="1" dirty="0">
              <a:solidFill>
                <a:srgbClr val="FF3317"/>
              </a:solidFill>
            </a:endParaRPr>
          </a:p>
        </p:txBody>
      </p:sp>
      <p:sp>
        <p:nvSpPr>
          <p:cNvPr id="133" name="Text Placeholder 3">
            <a:extLst>
              <a:ext uri="{FF2B5EF4-FFF2-40B4-BE49-F238E27FC236}">
                <a16:creationId xmlns:a16="http://schemas.microsoft.com/office/drawing/2014/main" id="{F6A3989F-C27B-4939-AC41-ED8CEE583703}"/>
              </a:ext>
            </a:extLst>
          </p:cNvPr>
          <p:cNvSpPr txBox="1">
            <a:spLocks/>
          </p:cNvSpPr>
          <p:nvPr/>
        </p:nvSpPr>
        <p:spPr bwMode="auto">
          <a:xfrm>
            <a:off x="2135338" y="4655603"/>
            <a:ext cx="3714681" cy="138499"/>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GB" sz="600" b="0" i="1" u="none" strike="noStrike" kern="0" cap="none" spc="0" normalizeH="0" baseline="0" dirty="0">
                <a:ln>
                  <a:noFill/>
                </a:ln>
                <a:solidFill>
                  <a:srgbClr val="002559"/>
                </a:solidFill>
                <a:effectLst/>
                <a:uLnTx/>
                <a:uFillTx/>
                <a:latin typeface="+mn-lt"/>
                <a:ea typeface="+mn-ea"/>
                <a:cs typeface="+mn-cs"/>
              </a:rPr>
              <a:t>Sales in all regions expressed in DKK – Organic growth rates are stated in local currencies</a:t>
            </a:r>
          </a:p>
        </p:txBody>
      </p:sp>
      <p:sp>
        <p:nvSpPr>
          <p:cNvPr id="103" name="Oval 102">
            <a:extLst>
              <a:ext uri="{FF2B5EF4-FFF2-40B4-BE49-F238E27FC236}">
                <a16:creationId xmlns:a16="http://schemas.microsoft.com/office/drawing/2014/main" id="{8226F06F-962C-426F-96DB-9E425E6D7FC3}"/>
              </a:ext>
            </a:extLst>
          </p:cNvPr>
          <p:cNvSpPr>
            <a:spLocks noChangeAspect="1"/>
          </p:cNvSpPr>
          <p:nvPr/>
        </p:nvSpPr>
        <p:spPr bwMode="auto">
          <a:xfrm>
            <a:off x="2742960" y="4077653"/>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05" name="Text Placeholder 5">
            <a:extLst>
              <a:ext uri="{FF2B5EF4-FFF2-40B4-BE49-F238E27FC236}">
                <a16:creationId xmlns:a16="http://schemas.microsoft.com/office/drawing/2014/main" id="{86CCEE60-E1A1-44A4-A2D6-0197B0413B8C}"/>
              </a:ext>
            </a:extLst>
          </p:cNvPr>
          <p:cNvSpPr>
            <a:spLocks noGrp="1"/>
          </p:cNvSpPr>
          <p:nvPr/>
        </p:nvSpPr>
        <p:spPr bwMode="auto">
          <a:xfrm>
            <a:off x="2659198" y="4080621"/>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+5%</a:t>
            </a:r>
          </a:p>
        </p:txBody>
      </p:sp>
      <p:sp>
        <p:nvSpPr>
          <p:cNvPr id="58" name="Text Placeholder 3">
            <a:extLst>
              <a:ext uri="{FF2B5EF4-FFF2-40B4-BE49-F238E27FC236}">
                <a16:creationId xmlns:a16="http://schemas.microsoft.com/office/drawing/2014/main" id="{0058E909-E878-4B85-88F2-8E9DA0BA953A}"/>
              </a:ext>
            </a:extLst>
          </p:cNvPr>
          <p:cNvSpPr txBox="1">
            <a:spLocks/>
          </p:cNvSpPr>
          <p:nvPr/>
        </p:nvSpPr>
        <p:spPr bwMode="auto">
          <a:xfrm>
            <a:off x="403493" y="4006985"/>
            <a:ext cx="456337" cy="212272"/>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1,558m</a:t>
            </a:r>
          </a:p>
        </p:txBody>
      </p:sp>
      <p:sp>
        <p:nvSpPr>
          <p:cNvPr id="59" name="Text Placeholder 3">
            <a:extLst>
              <a:ext uri="{FF2B5EF4-FFF2-40B4-BE49-F238E27FC236}">
                <a16:creationId xmlns:a16="http://schemas.microsoft.com/office/drawing/2014/main" id="{651445DE-97E2-4685-8590-315FB1B34D59}"/>
              </a:ext>
            </a:extLst>
          </p:cNvPr>
          <p:cNvSpPr txBox="1">
            <a:spLocks/>
          </p:cNvSpPr>
          <p:nvPr/>
        </p:nvSpPr>
        <p:spPr bwMode="auto">
          <a:xfrm>
            <a:off x="402094" y="4217644"/>
            <a:ext cx="466762" cy="178824"/>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1,504m</a:t>
            </a:r>
          </a:p>
        </p:txBody>
      </p:sp>
      <p:sp>
        <p:nvSpPr>
          <p:cNvPr id="36" name="Text Placeholder 3">
            <a:extLst>
              <a:ext uri="{FF2B5EF4-FFF2-40B4-BE49-F238E27FC236}">
                <a16:creationId xmlns:a16="http://schemas.microsoft.com/office/drawing/2014/main" id="{9411FE16-B731-201E-105B-425061A93146}"/>
              </a:ext>
            </a:extLst>
          </p:cNvPr>
          <p:cNvSpPr txBox="1">
            <a:spLocks/>
          </p:cNvSpPr>
          <p:nvPr/>
        </p:nvSpPr>
        <p:spPr bwMode="auto">
          <a:xfrm>
            <a:off x="3276600" y="4022170"/>
            <a:ext cx="447348" cy="181903"/>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441m</a:t>
            </a:r>
          </a:p>
        </p:txBody>
      </p:sp>
      <p:sp>
        <p:nvSpPr>
          <p:cNvPr id="37" name="Text Placeholder 3">
            <a:extLst>
              <a:ext uri="{FF2B5EF4-FFF2-40B4-BE49-F238E27FC236}">
                <a16:creationId xmlns:a16="http://schemas.microsoft.com/office/drawing/2014/main" id="{E6BCDA2B-2B2A-9DD5-7F7C-D458D79FFCED}"/>
              </a:ext>
            </a:extLst>
          </p:cNvPr>
          <p:cNvSpPr txBox="1">
            <a:spLocks/>
          </p:cNvSpPr>
          <p:nvPr/>
        </p:nvSpPr>
        <p:spPr bwMode="auto">
          <a:xfrm>
            <a:off x="3275406" y="4212212"/>
            <a:ext cx="457568" cy="189689"/>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403m</a:t>
            </a:r>
          </a:p>
        </p:txBody>
      </p:sp>
      <p:sp>
        <p:nvSpPr>
          <p:cNvPr id="43" name="Text Placeholder 3">
            <a:extLst>
              <a:ext uri="{FF2B5EF4-FFF2-40B4-BE49-F238E27FC236}">
                <a16:creationId xmlns:a16="http://schemas.microsoft.com/office/drawing/2014/main" id="{5AAAEB4D-D9FD-A467-7171-3CF679F9D164}"/>
              </a:ext>
            </a:extLst>
          </p:cNvPr>
          <p:cNvSpPr txBox="1">
            <a:spLocks/>
          </p:cNvSpPr>
          <p:nvPr/>
        </p:nvSpPr>
        <p:spPr bwMode="auto">
          <a:xfrm>
            <a:off x="3348364" y="4464185"/>
            <a:ext cx="395040" cy="212272"/>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857m</a:t>
            </a:r>
          </a:p>
        </p:txBody>
      </p:sp>
      <p:sp>
        <p:nvSpPr>
          <p:cNvPr id="51" name="Oval 102">
            <a:extLst>
              <a:ext uri="{FF2B5EF4-FFF2-40B4-BE49-F238E27FC236}">
                <a16:creationId xmlns:a16="http://schemas.microsoft.com/office/drawing/2014/main" id="{2AC985BE-1449-55F7-7038-20BB48410201}"/>
              </a:ext>
            </a:extLst>
          </p:cNvPr>
          <p:cNvSpPr>
            <a:spLocks noChangeAspect="1"/>
          </p:cNvSpPr>
          <p:nvPr/>
        </p:nvSpPr>
        <p:spPr bwMode="auto">
          <a:xfrm>
            <a:off x="8428846" y="4085557"/>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52" name="Text Placeholder 5">
            <a:extLst>
              <a:ext uri="{FF2B5EF4-FFF2-40B4-BE49-F238E27FC236}">
                <a16:creationId xmlns:a16="http://schemas.microsoft.com/office/drawing/2014/main" id="{EC17F611-5B3D-3D3C-FE6A-854796C15070}"/>
              </a:ext>
            </a:extLst>
          </p:cNvPr>
          <p:cNvSpPr>
            <a:spLocks noGrp="1"/>
          </p:cNvSpPr>
          <p:nvPr/>
        </p:nvSpPr>
        <p:spPr bwMode="auto">
          <a:xfrm>
            <a:off x="8345084" y="4088525"/>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+30%</a:t>
            </a:r>
          </a:p>
        </p:txBody>
      </p:sp>
      <p:sp>
        <p:nvSpPr>
          <p:cNvPr id="55" name="Text Placeholder 3">
            <a:extLst>
              <a:ext uri="{FF2B5EF4-FFF2-40B4-BE49-F238E27FC236}">
                <a16:creationId xmlns:a16="http://schemas.microsoft.com/office/drawing/2014/main" id="{2BF9F6AE-C9AB-AF91-65F9-D12658F4E60D}"/>
              </a:ext>
            </a:extLst>
          </p:cNvPr>
          <p:cNvSpPr txBox="1">
            <a:spLocks/>
          </p:cNvSpPr>
          <p:nvPr/>
        </p:nvSpPr>
        <p:spPr bwMode="auto">
          <a:xfrm>
            <a:off x="6121735" y="4029579"/>
            <a:ext cx="479169" cy="167084"/>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370m</a:t>
            </a:r>
          </a:p>
        </p:txBody>
      </p:sp>
      <p:sp>
        <p:nvSpPr>
          <p:cNvPr id="65" name="Text Placeholder 3">
            <a:extLst>
              <a:ext uri="{FF2B5EF4-FFF2-40B4-BE49-F238E27FC236}">
                <a16:creationId xmlns:a16="http://schemas.microsoft.com/office/drawing/2014/main" id="{2CA4E360-5471-E6FB-7D14-B288D54AD3ED}"/>
              </a:ext>
            </a:extLst>
          </p:cNvPr>
          <p:cNvSpPr txBox="1">
            <a:spLocks/>
          </p:cNvSpPr>
          <p:nvPr/>
        </p:nvSpPr>
        <p:spPr bwMode="auto">
          <a:xfrm>
            <a:off x="6119814" y="4218958"/>
            <a:ext cx="490116" cy="176197"/>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293m</a:t>
            </a:r>
          </a:p>
        </p:txBody>
      </p:sp>
      <p:sp>
        <p:nvSpPr>
          <p:cNvPr id="33" name="Oval 102">
            <a:extLst>
              <a:ext uri="{FF2B5EF4-FFF2-40B4-BE49-F238E27FC236}">
                <a16:creationId xmlns:a16="http://schemas.microsoft.com/office/drawing/2014/main" id="{BCB757E5-0AA5-74AB-2DA6-E23CC9EAF77F}"/>
              </a:ext>
            </a:extLst>
          </p:cNvPr>
          <p:cNvSpPr>
            <a:spLocks noChangeAspect="1"/>
          </p:cNvSpPr>
          <p:nvPr/>
        </p:nvSpPr>
        <p:spPr bwMode="auto">
          <a:xfrm>
            <a:off x="5476096" y="4091907"/>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34" name="Text Placeholder 5">
            <a:extLst>
              <a:ext uri="{FF2B5EF4-FFF2-40B4-BE49-F238E27FC236}">
                <a16:creationId xmlns:a16="http://schemas.microsoft.com/office/drawing/2014/main" id="{6DE59335-131F-E600-5687-FD823E3EA8C4}"/>
              </a:ext>
            </a:extLst>
          </p:cNvPr>
          <p:cNvSpPr>
            <a:spLocks noGrp="1"/>
          </p:cNvSpPr>
          <p:nvPr/>
        </p:nvSpPr>
        <p:spPr bwMode="auto">
          <a:xfrm>
            <a:off x="5392334" y="4095921"/>
            <a:ext cx="455525" cy="27997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+9%</a:t>
            </a:r>
          </a:p>
        </p:txBody>
      </p:sp>
      <p:sp>
        <p:nvSpPr>
          <p:cNvPr id="3" name="Rectangle 77">
            <a:extLst>
              <a:ext uri="{FF2B5EF4-FFF2-40B4-BE49-F238E27FC236}">
                <a16:creationId xmlns:a16="http://schemas.microsoft.com/office/drawing/2014/main" id="{5A4B3FB7-972F-C8C4-3B1A-22012C4202A8}"/>
              </a:ext>
            </a:extLst>
          </p:cNvPr>
          <p:cNvSpPr/>
          <p:nvPr/>
        </p:nvSpPr>
        <p:spPr bwMode="auto">
          <a:xfrm>
            <a:off x="403493" y="4509103"/>
            <a:ext cx="72000" cy="72000"/>
          </a:xfrm>
          <a:prstGeom prst="rect">
            <a:avLst/>
          </a:prstGeom>
          <a:solidFill>
            <a:srgbClr val="00255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4" name="Rectangle 79">
            <a:extLst>
              <a:ext uri="{FF2B5EF4-FFF2-40B4-BE49-F238E27FC236}">
                <a16:creationId xmlns:a16="http://schemas.microsoft.com/office/drawing/2014/main" id="{6CF438B9-7839-508F-E8E5-CD36F0734A04}"/>
              </a:ext>
            </a:extLst>
          </p:cNvPr>
          <p:cNvSpPr/>
          <p:nvPr/>
        </p:nvSpPr>
        <p:spPr bwMode="auto">
          <a:xfrm>
            <a:off x="531046" y="4490415"/>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2023</a:t>
            </a:r>
          </a:p>
        </p:txBody>
      </p:sp>
      <p:sp>
        <p:nvSpPr>
          <p:cNvPr id="9" name="Rectangle 89">
            <a:extLst>
              <a:ext uri="{FF2B5EF4-FFF2-40B4-BE49-F238E27FC236}">
                <a16:creationId xmlns:a16="http://schemas.microsoft.com/office/drawing/2014/main" id="{046F3324-3CD0-EDA2-CB1B-6D7B47AE6F56}"/>
              </a:ext>
            </a:extLst>
          </p:cNvPr>
          <p:cNvSpPr/>
          <p:nvPr/>
        </p:nvSpPr>
        <p:spPr bwMode="auto">
          <a:xfrm>
            <a:off x="885356" y="4509103"/>
            <a:ext cx="72000" cy="72000"/>
          </a:xfrm>
          <a:prstGeom prst="rect">
            <a:avLst/>
          </a:prstGeom>
          <a:solidFill>
            <a:srgbClr val="8C8C8C"/>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10" name="Rectangle 90">
            <a:extLst>
              <a:ext uri="{FF2B5EF4-FFF2-40B4-BE49-F238E27FC236}">
                <a16:creationId xmlns:a16="http://schemas.microsoft.com/office/drawing/2014/main" id="{FC60CDA7-922E-3578-1438-1EFE3B5CBE7F}"/>
              </a:ext>
            </a:extLst>
          </p:cNvPr>
          <p:cNvSpPr/>
          <p:nvPr/>
        </p:nvSpPr>
        <p:spPr bwMode="auto">
          <a:xfrm>
            <a:off x="1012909" y="4490415"/>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2022</a:t>
            </a:r>
          </a:p>
        </p:txBody>
      </p:sp>
      <p:sp>
        <p:nvSpPr>
          <p:cNvPr id="17" name="Rectangle 77">
            <a:extLst>
              <a:ext uri="{FF2B5EF4-FFF2-40B4-BE49-F238E27FC236}">
                <a16:creationId xmlns:a16="http://schemas.microsoft.com/office/drawing/2014/main" id="{362078F8-B3A9-4FF4-0004-D9FA72E729E8}"/>
              </a:ext>
            </a:extLst>
          </p:cNvPr>
          <p:cNvSpPr/>
          <p:nvPr/>
        </p:nvSpPr>
        <p:spPr bwMode="auto">
          <a:xfrm>
            <a:off x="3324493" y="4509103"/>
            <a:ext cx="72000" cy="72000"/>
          </a:xfrm>
          <a:prstGeom prst="rect">
            <a:avLst/>
          </a:prstGeom>
          <a:solidFill>
            <a:srgbClr val="00255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21" name="Rectangle 79">
            <a:extLst>
              <a:ext uri="{FF2B5EF4-FFF2-40B4-BE49-F238E27FC236}">
                <a16:creationId xmlns:a16="http://schemas.microsoft.com/office/drawing/2014/main" id="{CFBDC583-C592-F6AE-8FBB-9327A8091708}"/>
              </a:ext>
            </a:extLst>
          </p:cNvPr>
          <p:cNvSpPr/>
          <p:nvPr/>
        </p:nvSpPr>
        <p:spPr bwMode="auto">
          <a:xfrm>
            <a:off x="3452046" y="4490415"/>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2023</a:t>
            </a:r>
          </a:p>
        </p:txBody>
      </p:sp>
      <p:sp>
        <p:nvSpPr>
          <p:cNvPr id="28" name="Rectangle 89">
            <a:extLst>
              <a:ext uri="{FF2B5EF4-FFF2-40B4-BE49-F238E27FC236}">
                <a16:creationId xmlns:a16="http://schemas.microsoft.com/office/drawing/2014/main" id="{D6629644-32D2-09F9-5F91-0081700CF2F8}"/>
              </a:ext>
            </a:extLst>
          </p:cNvPr>
          <p:cNvSpPr/>
          <p:nvPr/>
        </p:nvSpPr>
        <p:spPr bwMode="auto">
          <a:xfrm>
            <a:off x="3806356" y="4509103"/>
            <a:ext cx="72000" cy="72000"/>
          </a:xfrm>
          <a:prstGeom prst="rect">
            <a:avLst/>
          </a:prstGeom>
          <a:solidFill>
            <a:srgbClr val="8C8C8C"/>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46" name="Rectangle 90">
            <a:extLst>
              <a:ext uri="{FF2B5EF4-FFF2-40B4-BE49-F238E27FC236}">
                <a16:creationId xmlns:a16="http://schemas.microsoft.com/office/drawing/2014/main" id="{BD5DB26A-553D-440E-FC48-FCE30699F502}"/>
              </a:ext>
            </a:extLst>
          </p:cNvPr>
          <p:cNvSpPr/>
          <p:nvPr/>
        </p:nvSpPr>
        <p:spPr bwMode="auto">
          <a:xfrm>
            <a:off x="3933909" y="4490415"/>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2022</a:t>
            </a:r>
          </a:p>
        </p:txBody>
      </p:sp>
      <p:sp>
        <p:nvSpPr>
          <p:cNvPr id="53" name="Rectangle 77">
            <a:extLst>
              <a:ext uri="{FF2B5EF4-FFF2-40B4-BE49-F238E27FC236}">
                <a16:creationId xmlns:a16="http://schemas.microsoft.com/office/drawing/2014/main" id="{6C24F93D-F994-B329-98ED-3DF097102283}"/>
              </a:ext>
            </a:extLst>
          </p:cNvPr>
          <p:cNvSpPr/>
          <p:nvPr/>
        </p:nvSpPr>
        <p:spPr bwMode="auto">
          <a:xfrm>
            <a:off x="6162943" y="4509103"/>
            <a:ext cx="72000" cy="72000"/>
          </a:xfrm>
          <a:prstGeom prst="rect">
            <a:avLst/>
          </a:prstGeom>
          <a:solidFill>
            <a:srgbClr val="00255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56" name="Rectangle 79">
            <a:extLst>
              <a:ext uri="{FF2B5EF4-FFF2-40B4-BE49-F238E27FC236}">
                <a16:creationId xmlns:a16="http://schemas.microsoft.com/office/drawing/2014/main" id="{AA46431E-EAF7-A792-AB44-49CE6887AC92}"/>
              </a:ext>
            </a:extLst>
          </p:cNvPr>
          <p:cNvSpPr/>
          <p:nvPr/>
        </p:nvSpPr>
        <p:spPr bwMode="auto">
          <a:xfrm>
            <a:off x="6290496" y="4490415"/>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2023</a:t>
            </a:r>
          </a:p>
        </p:txBody>
      </p:sp>
      <p:sp>
        <p:nvSpPr>
          <p:cNvPr id="60" name="Rectangle 89">
            <a:extLst>
              <a:ext uri="{FF2B5EF4-FFF2-40B4-BE49-F238E27FC236}">
                <a16:creationId xmlns:a16="http://schemas.microsoft.com/office/drawing/2014/main" id="{01BD11BB-58EC-2BAB-BBB2-B36C264157DA}"/>
              </a:ext>
            </a:extLst>
          </p:cNvPr>
          <p:cNvSpPr/>
          <p:nvPr/>
        </p:nvSpPr>
        <p:spPr bwMode="auto">
          <a:xfrm>
            <a:off x="6644806" y="4509103"/>
            <a:ext cx="72000" cy="72000"/>
          </a:xfrm>
          <a:prstGeom prst="rect">
            <a:avLst/>
          </a:prstGeom>
          <a:solidFill>
            <a:srgbClr val="8C8C8C"/>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61" name="Rectangle 90">
            <a:extLst>
              <a:ext uri="{FF2B5EF4-FFF2-40B4-BE49-F238E27FC236}">
                <a16:creationId xmlns:a16="http://schemas.microsoft.com/office/drawing/2014/main" id="{D3FB184C-606D-0689-C3E6-9670B5F78CCB}"/>
              </a:ext>
            </a:extLst>
          </p:cNvPr>
          <p:cNvSpPr/>
          <p:nvPr/>
        </p:nvSpPr>
        <p:spPr bwMode="auto">
          <a:xfrm>
            <a:off x="6772359" y="4490415"/>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2022</a:t>
            </a:r>
          </a:p>
        </p:txBody>
      </p:sp>
      <p:sp>
        <p:nvSpPr>
          <p:cNvPr id="25" name="Pladsholder til tekst 24">
            <a:extLst>
              <a:ext uri="{FF2B5EF4-FFF2-40B4-BE49-F238E27FC236}">
                <a16:creationId xmlns:a16="http://schemas.microsoft.com/office/drawing/2014/main" id="{AEAE1EAF-6EAF-3ABD-C030-586AF0E0531B}"/>
              </a:ext>
            </a:extLst>
          </p:cNvPr>
          <p:cNvSpPr>
            <a:spLocks noGrp="1"/>
          </p:cNvSpPr>
          <p:nvPr>
            <p:ph type="body" sz="quarter" idx="14"/>
          </p:nvPr>
        </p:nvSpPr>
        <p:spPr/>
        <p:txBody>
          <a:bodyPr/>
          <a:lstStyle/>
          <a:p>
            <a:r>
              <a:rPr lang="en-GB" dirty="0"/>
              <a:t>European sales impacted by </a:t>
            </a:r>
            <a:r>
              <a:rPr lang="en-GB" dirty="0" err="1"/>
              <a:t>Jext</a:t>
            </a:r>
            <a:r>
              <a:rPr lang="en-GB" baseline="30000" dirty="0"/>
              <a:t>® </a:t>
            </a:r>
            <a:r>
              <a:rPr lang="en-GB" dirty="0"/>
              <a:t>and trailing effect of lower intake of new tablet patients in past initiation season</a:t>
            </a:r>
          </a:p>
        </p:txBody>
      </p:sp>
      <p:graphicFrame>
        <p:nvGraphicFramePr>
          <p:cNvPr id="26" name="Chart 1026">
            <a:extLst>
              <a:ext uri="{FF2B5EF4-FFF2-40B4-BE49-F238E27FC236}">
                <a16:creationId xmlns:a16="http://schemas.microsoft.com/office/drawing/2014/main" id="{AF49ACA1-B57F-E6DF-81B8-654906AB9CDA}"/>
              </a:ext>
            </a:extLst>
          </p:cNvPr>
          <p:cNvGraphicFramePr/>
          <p:nvPr>
            <p:extLst>
              <p:ext uri="{D42A27DB-BD31-4B8C-83A1-F6EECF244321}">
                <p14:modId xmlns:p14="http://schemas.microsoft.com/office/powerpoint/2010/main" val="2380705914"/>
              </p:ext>
            </p:extLst>
          </p:nvPr>
        </p:nvGraphicFramePr>
        <p:xfrm>
          <a:off x="5980564" y="3273413"/>
          <a:ext cx="2795942" cy="6552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7" name="Chart 1026">
            <a:extLst>
              <a:ext uri="{FF2B5EF4-FFF2-40B4-BE49-F238E27FC236}">
                <a16:creationId xmlns:a16="http://schemas.microsoft.com/office/drawing/2014/main" id="{DA9D4DD8-429B-C001-7046-55856D106040}"/>
              </a:ext>
            </a:extLst>
          </p:cNvPr>
          <p:cNvGraphicFramePr/>
          <p:nvPr>
            <p:extLst>
              <p:ext uri="{D42A27DB-BD31-4B8C-83A1-F6EECF244321}">
                <p14:modId xmlns:p14="http://schemas.microsoft.com/office/powerpoint/2010/main" val="4196604665"/>
              </p:ext>
            </p:extLst>
          </p:nvPr>
        </p:nvGraphicFramePr>
        <p:xfrm>
          <a:off x="252135" y="3271794"/>
          <a:ext cx="2795942" cy="65526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29" name="Chart 1026">
            <a:extLst>
              <a:ext uri="{FF2B5EF4-FFF2-40B4-BE49-F238E27FC236}">
                <a16:creationId xmlns:a16="http://schemas.microsoft.com/office/drawing/2014/main" id="{F7BBD40A-23EE-DA85-6DF0-3158763E4DF4}"/>
              </a:ext>
            </a:extLst>
          </p:cNvPr>
          <p:cNvGraphicFramePr/>
          <p:nvPr>
            <p:extLst>
              <p:ext uri="{D42A27DB-BD31-4B8C-83A1-F6EECF244321}">
                <p14:modId xmlns:p14="http://schemas.microsoft.com/office/powerpoint/2010/main" val="3963469777"/>
              </p:ext>
            </p:extLst>
          </p:nvPr>
        </p:nvGraphicFramePr>
        <p:xfrm>
          <a:off x="3133617" y="3271794"/>
          <a:ext cx="2795942" cy="655263"/>
        </p:xfrm>
        <a:graphic>
          <a:graphicData uri="http://schemas.openxmlformats.org/drawingml/2006/chart">
            <c:chart xmlns:c="http://schemas.openxmlformats.org/drawingml/2006/chart" xmlns:r="http://schemas.openxmlformats.org/officeDocument/2006/relationships" r:id="rId14"/>
          </a:graphicData>
        </a:graphic>
      </p:graphicFrame>
      <p:sp>
        <p:nvSpPr>
          <p:cNvPr id="30" name="Oval 102">
            <a:extLst>
              <a:ext uri="{FF2B5EF4-FFF2-40B4-BE49-F238E27FC236}">
                <a16:creationId xmlns:a16="http://schemas.microsoft.com/office/drawing/2014/main" id="{FE61FDF5-FFDB-5F9E-581F-86B61AEBE6D7}"/>
              </a:ext>
            </a:extLst>
          </p:cNvPr>
          <p:cNvSpPr>
            <a:spLocks noChangeAspect="1"/>
          </p:cNvSpPr>
          <p:nvPr/>
        </p:nvSpPr>
        <p:spPr bwMode="auto">
          <a:xfrm>
            <a:off x="2742960" y="3461806"/>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31" name="Text Placeholder 5">
            <a:extLst>
              <a:ext uri="{FF2B5EF4-FFF2-40B4-BE49-F238E27FC236}">
                <a16:creationId xmlns:a16="http://schemas.microsoft.com/office/drawing/2014/main" id="{05E3C4F2-ECEE-AFC3-9620-8FB777D55F05}"/>
              </a:ext>
            </a:extLst>
          </p:cNvPr>
          <p:cNvSpPr>
            <a:spLocks noGrp="1"/>
          </p:cNvSpPr>
          <p:nvPr/>
        </p:nvSpPr>
        <p:spPr bwMode="auto">
          <a:xfrm>
            <a:off x="2659198" y="3464774"/>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+2%</a:t>
            </a:r>
          </a:p>
        </p:txBody>
      </p:sp>
      <p:sp>
        <p:nvSpPr>
          <p:cNvPr id="32" name="Text Placeholder 3">
            <a:extLst>
              <a:ext uri="{FF2B5EF4-FFF2-40B4-BE49-F238E27FC236}">
                <a16:creationId xmlns:a16="http://schemas.microsoft.com/office/drawing/2014/main" id="{30BD28E9-95FE-F8A6-54F6-6E615498CA14}"/>
              </a:ext>
            </a:extLst>
          </p:cNvPr>
          <p:cNvSpPr txBox="1">
            <a:spLocks/>
          </p:cNvSpPr>
          <p:nvPr/>
        </p:nvSpPr>
        <p:spPr bwMode="auto">
          <a:xfrm>
            <a:off x="403493" y="3391138"/>
            <a:ext cx="456337" cy="212272"/>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721m</a:t>
            </a:r>
          </a:p>
        </p:txBody>
      </p:sp>
      <p:sp>
        <p:nvSpPr>
          <p:cNvPr id="35" name="Text Placeholder 3">
            <a:extLst>
              <a:ext uri="{FF2B5EF4-FFF2-40B4-BE49-F238E27FC236}">
                <a16:creationId xmlns:a16="http://schemas.microsoft.com/office/drawing/2014/main" id="{4061E68D-D9AF-CA92-17E9-715D900997C2}"/>
              </a:ext>
            </a:extLst>
          </p:cNvPr>
          <p:cNvSpPr txBox="1">
            <a:spLocks/>
          </p:cNvSpPr>
          <p:nvPr/>
        </p:nvSpPr>
        <p:spPr bwMode="auto">
          <a:xfrm>
            <a:off x="402094" y="3601797"/>
            <a:ext cx="466762" cy="178824"/>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713m</a:t>
            </a:r>
          </a:p>
        </p:txBody>
      </p:sp>
      <p:sp>
        <p:nvSpPr>
          <p:cNvPr id="39" name="Text Placeholder 3">
            <a:extLst>
              <a:ext uri="{FF2B5EF4-FFF2-40B4-BE49-F238E27FC236}">
                <a16:creationId xmlns:a16="http://schemas.microsoft.com/office/drawing/2014/main" id="{6FC89615-D7EB-FB1B-5695-EDAA7A5569DF}"/>
              </a:ext>
            </a:extLst>
          </p:cNvPr>
          <p:cNvSpPr txBox="1">
            <a:spLocks/>
          </p:cNvSpPr>
          <p:nvPr/>
        </p:nvSpPr>
        <p:spPr bwMode="auto">
          <a:xfrm>
            <a:off x="3276600" y="3406323"/>
            <a:ext cx="447348" cy="181903"/>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232m</a:t>
            </a:r>
          </a:p>
        </p:txBody>
      </p:sp>
      <p:sp>
        <p:nvSpPr>
          <p:cNvPr id="40" name="Text Placeholder 3">
            <a:extLst>
              <a:ext uri="{FF2B5EF4-FFF2-40B4-BE49-F238E27FC236}">
                <a16:creationId xmlns:a16="http://schemas.microsoft.com/office/drawing/2014/main" id="{29ED3D34-BFA7-2D7B-A1EC-A08BCF85672F}"/>
              </a:ext>
            </a:extLst>
          </p:cNvPr>
          <p:cNvSpPr txBox="1">
            <a:spLocks/>
          </p:cNvSpPr>
          <p:nvPr/>
        </p:nvSpPr>
        <p:spPr bwMode="auto">
          <a:xfrm>
            <a:off x="3275406" y="3596365"/>
            <a:ext cx="457568" cy="189689"/>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217m</a:t>
            </a:r>
          </a:p>
        </p:txBody>
      </p:sp>
      <p:sp>
        <p:nvSpPr>
          <p:cNvPr id="41" name="Oval 102">
            <a:extLst>
              <a:ext uri="{FF2B5EF4-FFF2-40B4-BE49-F238E27FC236}">
                <a16:creationId xmlns:a16="http://schemas.microsoft.com/office/drawing/2014/main" id="{15A7960E-B9A6-D08F-E077-2798416A5543}"/>
              </a:ext>
            </a:extLst>
          </p:cNvPr>
          <p:cNvSpPr>
            <a:spLocks noChangeAspect="1"/>
          </p:cNvSpPr>
          <p:nvPr/>
        </p:nvSpPr>
        <p:spPr bwMode="auto">
          <a:xfrm>
            <a:off x="8428846" y="3469710"/>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42" name="Text Placeholder 5">
            <a:extLst>
              <a:ext uri="{FF2B5EF4-FFF2-40B4-BE49-F238E27FC236}">
                <a16:creationId xmlns:a16="http://schemas.microsoft.com/office/drawing/2014/main" id="{D8C4462C-1D3A-AFB1-49CC-B97333F063DE}"/>
              </a:ext>
            </a:extLst>
          </p:cNvPr>
          <p:cNvSpPr>
            <a:spLocks noGrp="1"/>
          </p:cNvSpPr>
          <p:nvPr/>
        </p:nvSpPr>
        <p:spPr bwMode="auto">
          <a:xfrm>
            <a:off x="8345084" y="3472678"/>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+64%</a:t>
            </a:r>
          </a:p>
        </p:txBody>
      </p:sp>
      <p:sp>
        <p:nvSpPr>
          <p:cNvPr id="45" name="Text Placeholder 3">
            <a:extLst>
              <a:ext uri="{FF2B5EF4-FFF2-40B4-BE49-F238E27FC236}">
                <a16:creationId xmlns:a16="http://schemas.microsoft.com/office/drawing/2014/main" id="{9AD6EBEB-9BA8-20B0-DBAD-09FF02C29E31}"/>
              </a:ext>
            </a:extLst>
          </p:cNvPr>
          <p:cNvSpPr txBox="1">
            <a:spLocks/>
          </p:cNvSpPr>
          <p:nvPr/>
        </p:nvSpPr>
        <p:spPr bwMode="auto">
          <a:xfrm>
            <a:off x="6121735" y="3413732"/>
            <a:ext cx="479169" cy="167084"/>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182m</a:t>
            </a:r>
          </a:p>
        </p:txBody>
      </p:sp>
      <p:sp>
        <p:nvSpPr>
          <p:cNvPr id="47" name="Text Placeholder 3">
            <a:extLst>
              <a:ext uri="{FF2B5EF4-FFF2-40B4-BE49-F238E27FC236}">
                <a16:creationId xmlns:a16="http://schemas.microsoft.com/office/drawing/2014/main" id="{C4463F25-406D-3060-7CBC-24921A3C227D}"/>
              </a:ext>
            </a:extLst>
          </p:cNvPr>
          <p:cNvSpPr txBox="1">
            <a:spLocks/>
          </p:cNvSpPr>
          <p:nvPr/>
        </p:nvSpPr>
        <p:spPr bwMode="auto">
          <a:xfrm>
            <a:off x="6119814" y="3603111"/>
            <a:ext cx="490116" cy="176197"/>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defPPr>
              <a:defRPr lang="en-US"/>
            </a:defPPr>
            <a:lvl1pPr marL="0" indent="0">
              <a:spcBef>
                <a:spcPct val="20000"/>
              </a:spcBef>
              <a:buNone/>
              <a:defRPr sz="800" b="0" kern="0">
                <a:solidFill>
                  <a:schemeClr val="bg1"/>
                </a:solidFill>
                <a:latin typeface="+mn-lt"/>
              </a:defRPr>
            </a:lvl1pPr>
            <a:lvl2pPr marL="801688" indent="-260350">
              <a:spcBef>
                <a:spcPct val="20000"/>
              </a:spcBef>
              <a:buChar char="•"/>
              <a:defRPr>
                <a:latin typeface="+mn-lt"/>
              </a:defRPr>
            </a:lvl2pPr>
            <a:lvl3pPr marL="1228725" indent="-247650">
              <a:spcBef>
                <a:spcPct val="20000"/>
              </a:spcBef>
              <a:buFont typeface="Arial" charset="0"/>
              <a:buChar char="–"/>
              <a:defRPr sz="1700">
                <a:latin typeface="+mn-lt"/>
              </a:defRPr>
            </a:lvl3pPr>
            <a:lvl4pPr marL="1704975" indent="-212725">
              <a:spcBef>
                <a:spcPct val="20000"/>
              </a:spcBef>
              <a:buFont typeface="Wingdings" pitchFamily="2" charset="2"/>
              <a:buChar char="§"/>
              <a:defRPr sz="1500">
                <a:latin typeface="+mn-lt"/>
              </a:defRPr>
            </a:lvl4pPr>
            <a:lvl5pPr marL="2139950" indent="-187325">
              <a:spcBef>
                <a:spcPct val="20000"/>
              </a:spcBef>
              <a:buFont typeface="Wingdings" pitchFamily="2" charset="2"/>
              <a:buChar char="§"/>
              <a:defRPr sz="1500">
                <a:latin typeface="+mn-lt"/>
              </a:defRPr>
            </a:lvl5pPr>
            <a:lvl6pPr marL="2597150" indent="-187325" fontAlgn="base">
              <a:spcBef>
                <a:spcPct val="20000"/>
              </a:spcBef>
              <a:spcAft>
                <a:spcPct val="0"/>
              </a:spcAft>
              <a:buFont typeface="Wingdings" pitchFamily="2" charset="2"/>
              <a:buChar char="§"/>
              <a:defRPr sz="1500">
                <a:latin typeface="+mn-lt"/>
              </a:defRPr>
            </a:lvl6pPr>
            <a:lvl7pPr marL="3054350" indent="-187325" fontAlgn="base">
              <a:spcBef>
                <a:spcPct val="20000"/>
              </a:spcBef>
              <a:spcAft>
                <a:spcPct val="0"/>
              </a:spcAft>
              <a:buFont typeface="Wingdings" pitchFamily="2" charset="2"/>
              <a:buChar char="§"/>
              <a:defRPr sz="1500">
                <a:latin typeface="+mn-lt"/>
              </a:defRPr>
            </a:lvl7pPr>
            <a:lvl8pPr marL="3511550" indent="-187325" fontAlgn="base">
              <a:spcBef>
                <a:spcPct val="20000"/>
              </a:spcBef>
              <a:spcAft>
                <a:spcPct val="0"/>
              </a:spcAft>
              <a:buFont typeface="Wingdings" pitchFamily="2" charset="2"/>
              <a:buChar char="§"/>
              <a:defRPr sz="1500">
                <a:latin typeface="+mn-lt"/>
              </a:defRPr>
            </a:lvl8pPr>
            <a:lvl9pPr marL="3968750" indent="-187325" fontAlgn="base">
              <a:spcBef>
                <a:spcPct val="20000"/>
              </a:spcBef>
              <a:spcAft>
                <a:spcPct val="0"/>
              </a:spcAft>
              <a:buFont typeface="Wingdings" pitchFamily="2" charset="2"/>
              <a:buChar char="§"/>
              <a:defRPr sz="1500">
                <a:latin typeface="+mn-lt"/>
              </a:defRPr>
            </a:lvl9pPr>
          </a:lstStyle>
          <a:p>
            <a:r>
              <a:rPr lang="en-GB" dirty="0"/>
              <a:t>115m</a:t>
            </a:r>
          </a:p>
        </p:txBody>
      </p:sp>
      <p:sp>
        <p:nvSpPr>
          <p:cNvPr id="48" name="Oval 102">
            <a:extLst>
              <a:ext uri="{FF2B5EF4-FFF2-40B4-BE49-F238E27FC236}">
                <a16:creationId xmlns:a16="http://schemas.microsoft.com/office/drawing/2014/main" id="{06D75EF7-EB9A-E682-288D-191195D9CBD1}"/>
              </a:ext>
            </a:extLst>
          </p:cNvPr>
          <p:cNvSpPr>
            <a:spLocks noChangeAspect="1"/>
          </p:cNvSpPr>
          <p:nvPr/>
        </p:nvSpPr>
        <p:spPr bwMode="auto">
          <a:xfrm>
            <a:off x="5476096" y="3476060"/>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49" name="Text Placeholder 5">
            <a:extLst>
              <a:ext uri="{FF2B5EF4-FFF2-40B4-BE49-F238E27FC236}">
                <a16:creationId xmlns:a16="http://schemas.microsoft.com/office/drawing/2014/main" id="{0DB324F0-4DF9-CECD-DCC0-CB5BAA82DD15}"/>
              </a:ext>
            </a:extLst>
          </p:cNvPr>
          <p:cNvSpPr>
            <a:spLocks noGrp="1"/>
          </p:cNvSpPr>
          <p:nvPr/>
        </p:nvSpPr>
        <p:spPr bwMode="auto">
          <a:xfrm>
            <a:off x="5392334" y="3480074"/>
            <a:ext cx="455525" cy="279973"/>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+10%</a:t>
            </a:r>
          </a:p>
        </p:txBody>
      </p:sp>
      <p:sp>
        <p:nvSpPr>
          <p:cNvPr id="50" name="Text Placeholder 2">
            <a:extLst>
              <a:ext uri="{FF2B5EF4-FFF2-40B4-BE49-F238E27FC236}">
                <a16:creationId xmlns:a16="http://schemas.microsoft.com/office/drawing/2014/main" id="{E51C0940-C65B-F0A4-3172-EE69B4C1696F}"/>
              </a:ext>
            </a:extLst>
          </p:cNvPr>
          <p:cNvSpPr txBox="1">
            <a:spLocks/>
          </p:cNvSpPr>
          <p:nvPr/>
        </p:nvSpPr>
        <p:spPr>
          <a:xfrm>
            <a:off x="307034" y="3084323"/>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Q2</a:t>
            </a:r>
          </a:p>
        </p:txBody>
      </p:sp>
      <p:sp>
        <p:nvSpPr>
          <p:cNvPr id="54" name="Text Placeholder 2">
            <a:extLst>
              <a:ext uri="{FF2B5EF4-FFF2-40B4-BE49-F238E27FC236}">
                <a16:creationId xmlns:a16="http://schemas.microsoft.com/office/drawing/2014/main" id="{C99D429C-8C9F-9386-C426-D5FE72F4BE1A}"/>
              </a:ext>
            </a:extLst>
          </p:cNvPr>
          <p:cNvSpPr txBox="1">
            <a:spLocks/>
          </p:cNvSpPr>
          <p:nvPr/>
        </p:nvSpPr>
        <p:spPr>
          <a:xfrm>
            <a:off x="3182699" y="3083873"/>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Q2</a:t>
            </a:r>
          </a:p>
        </p:txBody>
      </p:sp>
      <p:sp>
        <p:nvSpPr>
          <p:cNvPr id="62" name="Text Placeholder 2">
            <a:extLst>
              <a:ext uri="{FF2B5EF4-FFF2-40B4-BE49-F238E27FC236}">
                <a16:creationId xmlns:a16="http://schemas.microsoft.com/office/drawing/2014/main" id="{B210C071-F365-99DF-55C1-E2C7B5200F63}"/>
              </a:ext>
            </a:extLst>
          </p:cNvPr>
          <p:cNvSpPr txBox="1">
            <a:spLocks/>
          </p:cNvSpPr>
          <p:nvPr/>
        </p:nvSpPr>
        <p:spPr>
          <a:xfrm>
            <a:off x="6046310" y="3083872"/>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Q2</a:t>
            </a:r>
          </a:p>
        </p:txBody>
      </p:sp>
      <p:sp>
        <p:nvSpPr>
          <p:cNvPr id="63" name="Text Placeholder 2">
            <a:extLst>
              <a:ext uri="{FF2B5EF4-FFF2-40B4-BE49-F238E27FC236}">
                <a16:creationId xmlns:a16="http://schemas.microsoft.com/office/drawing/2014/main" id="{9FC358B2-A161-2868-A80A-430AFAD74449}"/>
              </a:ext>
            </a:extLst>
          </p:cNvPr>
          <p:cNvSpPr txBox="1">
            <a:spLocks/>
          </p:cNvSpPr>
          <p:nvPr/>
        </p:nvSpPr>
        <p:spPr>
          <a:xfrm>
            <a:off x="307034" y="3732079"/>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H1</a:t>
            </a:r>
          </a:p>
        </p:txBody>
      </p:sp>
      <p:sp>
        <p:nvSpPr>
          <p:cNvPr id="64" name="Text Placeholder 2">
            <a:extLst>
              <a:ext uri="{FF2B5EF4-FFF2-40B4-BE49-F238E27FC236}">
                <a16:creationId xmlns:a16="http://schemas.microsoft.com/office/drawing/2014/main" id="{E21DB9E6-37E6-74C8-FCCB-43261D7C1C53}"/>
              </a:ext>
            </a:extLst>
          </p:cNvPr>
          <p:cNvSpPr txBox="1">
            <a:spLocks/>
          </p:cNvSpPr>
          <p:nvPr/>
        </p:nvSpPr>
        <p:spPr>
          <a:xfrm>
            <a:off x="3182699" y="3731629"/>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H1</a:t>
            </a:r>
          </a:p>
        </p:txBody>
      </p:sp>
      <p:sp>
        <p:nvSpPr>
          <p:cNvPr id="66" name="Text Placeholder 2">
            <a:extLst>
              <a:ext uri="{FF2B5EF4-FFF2-40B4-BE49-F238E27FC236}">
                <a16:creationId xmlns:a16="http://schemas.microsoft.com/office/drawing/2014/main" id="{BA248DD2-7F1B-1F48-6104-355DB805FEF1}"/>
              </a:ext>
            </a:extLst>
          </p:cNvPr>
          <p:cNvSpPr txBox="1">
            <a:spLocks/>
          </p:cNvSpPr>
          <p:nvPr/>
        </p:nvSpPr>
        <p:spPr>
          <a:xfrm>
            <a:off x="6046310" y="3731628"/>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H1</a:t>
            </a:r>
          </a:p>
        </p:txBody>
      </p:sp>
    </p:spTree>
    <p:extLst>
      <p:ext uri="{BB962C8B-B14F-4D97-AF65-F5344CB8AC3E}">
        <p14:creationId xmlns:p14="http://schemas.microsoft.com/office/powerpoint/2010/main" val="2956870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026">
            <a:extLst>
              <a:ext uri="{FF2B5EF4-FFF2-40B4-BE49-F238E27FC236}">
                <a16:creationId xmlns:a16="http://schemas.microsoft.com/office/drawing/2014/main" id="{49059A8C-C56A-0543-312E-06DBDDBB1E2F}"/>
              </a:ext>
            </a:extLst>
          </p:cNvPr>
          <p:cNvGraphicFramePr/>
          <p:nvPr>
            <p:extLst>
              <p:ext uri="{D42A27DB-BD31-4B8C-83A1-F6EECF244321}">
                <p14:modId xmlns:p14="http://schemas.microsoft.com/office/powerpoint/2010/main" val="111508286"/>
              </p:ext>
            </p:extLst>
          </p:nvPr>
        </p:nvGraphicFramePr>
        <p:xfrm>
          <a:off x="5981589" y="3897482"/>
          <a:ext cx="2730933" cy="6262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Chart 1026">
            <a:extLst>
              <a:ext uri="{FF2B5EF4-FFF2-40B4-BE49-F238E27FC236}">
                <a16:creationId xmlns:a16="http://schemas.microsoft.com/office/drawing/2014/main" id="{CF916989-E489-125D-D55E-970AA10B62C6}"/>
              </a:ext>
            </a:extLst>
          </p:cNvPr>
          <p:cNvGraphicFramePr/>
          <p:nvPr>
            <p:extLst>
              <p:ext uri="{D42A27DB-BD31-4B8C-83A1-F6EECF244321}">
                <p14:modId xmlns:p14="http://schemas.microsoft.com/office/powerpoint/2010/main" val="779932095"/>
              </p:ext>
            </p:extLst>
          </p:nvPr>
        </p:nvGraphicFramePr>
        <p:xfrm>
          <a:off x="3127467" y="3894104"/>
          <a:ext cx="2730933" cy="6262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Chart 1026">
            <a:extLst>
              <a:ext uri="{FF2B5EF4-FFF2-40B4-BE49-F238E27FC236}">
                <a16:creationId xmlns:a16="http://schemas.microsoft.com/office/drawing/2014/main" id="{C62DCC49-F542-E900-1B44-F9EB6AA5F96A}"/>
              </a:ext>
            </a:extLst>
          </p:cNvPr>
          <p:cNvGraphicFramePr/>
          <p:nvPr>
            <p:extLst>
              <p:ext uri="{D42A27DB-BD31-4B8C-83A1-F6EECF244321}">
                <p14:modId xmlns:p14="http://schemas.microsoft.com/office/powerpoint/2010/main" val="223380862"/>
              </p:ext>
            </p:extLst>
          </p:nvPr>
        </p:nvGraphicFramePr>
        <p:xfrm>
          <a:off x="256997" y="3902562"/>
          <a:ext cx="2730933" cy="62622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09327" y="555526"/>
            <a:ext cx="8390101" cy="539750"/>
          </a:xfrm>
        </p:spPr>
        <p:txBody>
          <a:bodyPr/>
          <a:lstStyle/>
          <a:p>
            <a:r>
              <a:rPr lang="en-GB" dirty="0"/>
              <a:t>Tablet growth driven by revenue from Torii in Japan</a:t>
            </a:r>
            <a:endParaRPr lang="en-GB" dirty="0">
              <a:solidFill>
                <a:srgbClr val="FF0000"/>
              </a:solidFill>
            </a:endParaRPr>
          </a:p>
        </p:txBody>
      </p:sp>
      <p:sp>
        <p:nvSpPr>
          <p:cNvPr id="18" name="Text Placeholder 17">
            <a:extLst>
              <a:ext uri="{FF2B5EF4-FFF2-40B4-BE49-F238E27FC236}">
                <a16:creationId xmlns:a16="http://schemas.microsoft.com/office/drawing/2014/main" id="{99671961-9932-4087-A5EA-53A70DADD926}"/>
              </a:ext>
            </a:extLst>
          </p:cNvPr>
          <p:cNvSpPr>
            <a:spLocks noGrp="1"/>
          </p:cNvSpPr>
          <p:nvPr>
            <p:ph type="body" sz="quarter" idx="14"/>
          </p:nvPr>
        </p:nvSpPr>
        <p:spPr/>
        <p:txBody>
          <a:bodyPr/>
          <a:lstStyle/>
          <a:p>
            <a:r>
              <a:rPr lang="en-GB" dirty="0"/>
              <a:t>Broad-based, double-digit growth in SCIT/SLIT-tablets continues</a:t>
            </a:r>
            <a:endParaRPr lang="en-GB" dirty="0">
              <a:highlight>
                <a:srgbClr val="FFFF00"/>
              </a:highlight>
            </a:endParaRPr>
          </a:p>
        </p:txBody>
      </p:sp>
      <p:grpSp>
        <p:nvGrpSpPr>
          <p:cNvPr id="8" name="Group 7">
            <a:extLst>
              <a:ext uri="{FF2B5EF4-FFF2-40B4-BE49-F238E27FC236}">
                <a16:creationId xmlns:a16="http://schemas.microsoft.com/office/drawing/2014/main" id="{9A67A103-447F-4321-A34E-B34C09ECA360}"/>
              </a:ext>
            </a:extLst>
          </p:cNvPr>
          <p:cNvGrpSpPr/>
          <p:nvPr/>
        </p:nvGrpSpPr>
        <p:grpSpPr>
          <a:xfrm>
            <a:off x="408758" y="1941151"/>
            <a:ext cx="2369045" cy="1328987"/>
            <a:chOff x="113450" y="1808876"/>
            <a:chExt cx="2887804" cy="1620000"/>
          </a:xfrm>
        </p:grpSpPr>
        <p:graphicFrame>
          <p:nvGraphicFramePr>
            <p:cNvPr id="59" name="Diagram 15">
              <a:extLst>
                <a:ext uri="{FF2B5EF4-FFF2-40B4-BE49-F238E27FC236}">
                  <a16:creationId xmlns:a16="http://schemas.microsoft.com/office/drawing/2014/main" id="{3BAF13EF-E994-4214-B7F3-EB8DA8314B56}"/>
                </a:ext>
              </a:extLst>
            </p:cNvPr>
            <p:cNvGraphicFramePr/>
            <p:nvPr>
              <p:extLst>
                <p:ext uri="{D42A27DB-BD31-4B8C-83A1-F6EECF244321}">
                  <p14:modId xmlns:p14="http://schemas.microsoft.com/office/powerpoint/2010/main" val="179208231"/>
                </p:ext>
              </p:extLst>
            </p:nvPr>
          </p:nvGraphicFramePr>
          <p:xfrm>
            <a:off x="113450" y="1808876"/>
            <a:ext cx="2887804" cy="1620000"/>
          </p:xfrm>
          <a:graphic>
            <a:graphicData uri="http://schemas.openxmlformats.org/drawingml/2006/chart">
              <c:chart xmlns:c="http://schemas.openxmlformats.org/drawingml/2006/chart" xmlns:r="http://schemas.openxmlformats.org/officeDocument/2006/relationships" r:id="rId6"/>
            </a:graphicData>
          </a:graphic>
        </p:graphicFrame>
        <p:pic>
          <p:nvPicPr>
            <p:cNvPr id="87"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49662" y="2387734"/>
              <a:ext cx="647326" cy="59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5" name="Text Placeholder 2">
            <a:extLst>
              <a:ext uri="{FF2B5EF4-FFF2-40B4-BE49-F238E27FC236}">
                <a16:creationId xmlns:a16="http://schemas.microsoft.com/office/drawing/2014/main" id="{60B604EE-ABB1-4802-97D0-35576418894D}"/>
              </a:ext>
            </a:extLst>
          </p:cNvPr>
          <p:cNvSpPr txBox="1">
            <a:spLocks/>
          </p:cNvSpPr>
          <p:nvPr/>
        </p:nvSpPr>
        <p:spPr>
          <a:xfrm>
            <a:off x="3749701" y="1490417"/>
            <a:ext cx="1726250"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400" b="1" kern="0" dirty="0">
                <a:solidFill>
                  <a:srgbClr val="003263"/>
                </a:solidFill>
              </a:rPr>
              <a:t>SCIT/SLIT-drops</a:t>
            </a:r>
            <a:endParaRPr lang="en-GB" sz="1200" b="1" kern="0" dirty="0">
              <a:solidFill>
                <a:srgbClr val="003263"/>
              </a:solidFill>
            </a:endParaRPr>
          </a:p>
        </p:txBody>
      </p:sp>
      <p:sp>
        <p:nvSpPr>
          <p:cNvPr id="86" name="Text Placeholder 2">
            <a:extLst>
              <a:ext uri="{FF2B5EF4-FFF2-40B4-BE49-F238E27FC236}">
                <a16:creationId xmlns:a16="http://schemas.microsoft.com/office/drawing/2014/main" id="{A170D514-6E92-4B13-B6EF-D2F8ED3F71BD}"/>
              </a:ext>
            </a:extLst>
          </p:cNvPr>
          <p:cNvSpPr txBox="1">
            <a:spLocks/>
          </p:cNvSpPr>
          <p:nvPr/>
        </p:nvSpPr>
        <p:spPr>
          <a:xfrm>
            <a:off x="885065" y="1487318"/>
            <a:ext cx="1432313"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400" b="1" kern="0" dirty="0">
                <a:solidFill>
                  <a:srgbClr val="003263"/>
                </a:solidFill>
              </a:rPr>
              <a:t>Tablets</a:t>
            </a:r>
            <a:endParaRPr lang="en-GB" sz="1200" b="1" kern="0" dirty="0">
              <a:solidFill>
                <a:srgbClr val="003263"/>
              </a:solidFill>
            </a:endParaRPr>
          </a:p>
        </p:txBody>
      </p:sp>
      <p:sp>
        <p:nvSpPr>
          <p:cNvPr id="88" name="Text Placeholder 2">
            <a:extLst>
              <a:ext uri="{FF2B5EF4-FFF2-40B4-BE49-F238E27FC236}">
                <a16:creationId xmlns:a16="http://schemas.microsoft.com/office/drawing/2014/main" id="{6DCADA7D-DE5E-41C3-BBA9-7DDD410D495D}"/>
              </a:ext>
            </a:extLst>
          </p:cNvPr>
          <p:cNvSpPr txBox="1">
            <a:spLocks/>
          </p:cNvSpPr>
          <p:nvPr/>
        </p:nvSpPr>
        <p:spPr>
          <a:xfrm>
            <a:off x="6391941" y="1494091"/>
            <a:ext cx="2318150"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lgn="ctr">
              <a:buNone/>
            </a:pPr>
            <a:r>
              <a:rPr lang="en-GB" sz="1400" b="1" kern="0" dirty="0">
                <a:solidFill>
                  <a:srgbClr val="003263"/>
                </a:solidFill>
              </a:rPr>
              <a:t>Other products</a:t>
            </a:r>
            <a:endParaRPr lang="en-GB" sz="1200" b="1" kern="0" dirty="0">
              <a:solidFill>
                <a:srgbClr val="003263"/>
              </a:solidFill>
            </a:endParaRPr>
          </a:p>
        </p:txBody>
      </p:sp>
      <p:sp>
        <p:nvSpPr>
          <p:cNvPr id="90" name="TextBox 89">
            <a:extLst>
              <a:ext uri="{FF2B5EF4-FFF2-40B4-BE49-F238E27FC236}">
                <a16:creationId xmlns:a16="http://schemas.microsoft.com/office/drawing/2014/main" id="{D72D9C35-28BF-4313-A7A2-A3D23598F86F}"/>
              </a:ext>
            </a:extLst>
          </p:cNvPr>
          <p:cNvSpPr txBox="1"/>
          <p:nvPr/>
        </p:nvSpPr>
        <p:spPr>
          <a:xfrm>
            <a:off x="844063" y="1750877"/>
            <a:ext cx="1491114" cy="261610"/>
          </a:xfrm>
          <a:prstGeom prst="rect">
            <a:avLst/>
          </a:prstGeom>
          <a:noFill/>
        </p:spPr>
        <p:txBody>
          <a:bodyPr wrap="none" rtlCol="0">
            <a:spAutoFit/>
          </a:bodyPr>
          <a:lstStyle/>
          <a:p>
            <a:pPr algn="ctr"/>
            <a:r>
              <a:rPr lang="en-US" sz="1100" dirty="0">
                <a:solidFill>
                  <a:srgbClr val="002559"/>
                </a:solidFill>
              </a:rPr>
              <a:t>Share of Q2 revenue</a:t>
            </a:r>
            <a:endParaRPr lang="da-DK" sz="1100" dirty="0">
              <a:solidFill>
                <a:srgbClr val="002559"/>
              </a:solidFill>
            </a:endParaRPr>
          </a:p>
        </p:txBody>
      </p:sp>
      <p:sp>
        <p:nvSpPr>
          <p:cNvPr id="91" name="TextBox 90">
            <a:extLst>
              <a:ext uri="{FF2B5EF4-FFF2-40B4-BE49-F238E27FC236}">
                <a16:creationId xmlns:a16="http://schemas.microsoft.com/office/drawing/2014/main" id="{CE19B57B-C63E-46DB-ADB4-C8B586EBFE35}"/>
              </a:ext>
            </a:extLst>
          </p:cNvPr>
          <p:cNvSpPr txBox="1"/>
          <p:nvPr/>
        </p:nvSpPr>
        <p:spPr>
          <a:xfrm>
            <a:off x="3866300" y="1750835"/>
            <a:ext cx="1491114" cy="261610"/>
          </a:xfrm>
          <a:prstGeom prst="rect">
            <a:avLst/>
          </a:prstGeom>
          <a:noFill/>
        </p:spPr>
        <p:txBody>
          <a:bodyPr wrap="none" rtlCol="0">
            <a:spAutoFit/>
          </a:bodyPr>
          <a:lstStyle/>
          <a:p>
            <a:pPr algn="ctr"/>
            <a:r>
              <a:rPr lang="en-US" sz="1100" dirty="0">
                <a:solidFill>
                  <a:srgbClr val="002559"/>
                </a:solidFill>
              </a:rPr>
              <a:t>Share of Q2 revenue</a:t>
            </a:r>
            <a:endParaRPr lang="da-DK" sz="1100" dirty="0">
              <a:solidFill>
                <a:srgbClr val="002559"/>
              </a:solidFill>
            </a:endParaRPr>
          </a:p>
        </p:txBody>
      </p:sp>
      <p:sp>
        <p:nvSpPr>
          <p:cNvPr id="92" name="TextBox 91">
            <a:extLst>
              <a:ext uri="{FF2B5EF4-FFF2-40B4-BE49-F238E27FC236}">
                <a16:creationId xmlns:a16="http://schemas.microsoft.com/office/drawing/2014/main" id="{2B44487C-82FE-4EB8-97CF-E148AA61E65A}"/>
              </a:ext>
            </a:extLst>
          </p:cNvPr>
          <p:cNvSpPr txBox="1"/>
          <p:nvPr/>
        </p:nvSpPr>
        <p:spPr>
          <a:xfrm>
            <a:off x="6810680" y="1751294"/>
            <a:ext cx="1491114" cy="261610"/>
          </a:xfrm>
          <a:prstGeom prst="rect">
            <a:avLst/>
          </a:prstGeom>
          <a:noFill/>
        </p:spPr>
        <p:txBody>
          <a:bodyPr wrap="none" rtlCol="0">
            <a:spAutoFit/>
          </a:bodyPr>
          <a:lstStyle/>
          <a:p>
            <a:pPr algn="ctr"/>
            <a:r>
              <a:rPr lang="en-US" sz="1100" dirty="0">
                <a:solidFill>
                  <a:srgbClr val="002559"/>
                </a:solidFill>
              </a:rPr>
              <a:t>Share of Q2 revenue</a:t>
            </a:r>
            <a:endParaRPr lang="da-DK" sz="1100" dirty="0">
              <a:solidFill>
                <a:srgbClr val="002559"/>
              </a:solidFill>
            </a:endParaRPr>
          </a:p>
        </p:txBody>
      </p:sp>
      <p:grpSp>
        <p:nvGrpSpPr>
          <p:cNvPr id="9" name="Group 8">
            <a:extLst>
              <a:ext uri="{FF2B5EF4-FFF2-40B4-BE49-F238E27FC236}">
                <a16:creationId xmlns:a16="http://schemas.microsoft.com/office/drawing/2014/main" id="{A7E625E3-D05C-46EE-A765-A2B2506A03A2}"/>
              </a:ext>
            </a:extLst>
          </p:cNvPr>
          <p:cNvGrpSpPr/>
          <p:nvPr/>
        </p:nvGrpSpPr>
        <p:grpSpPr>
          <a:xfrm>
            <a:off x="3432132" y="1943186"/>
            <a:ext cx="2354781" cy="1320985"/>
            <a:chOff x="3166220" y="1788029"/>
            <a:chExt cx="2887804" cy="1620000"/>
          </a:xfrm>
        </p:grpSpPr>
        <p:graphicFrame>
          <p:nvGraphicFramePr>
            <p:cNvPr id="93" name="Diagram 15">
              <a:extLst>
                <a:ext uri="{FF2B5EF4-FFF2-40B4-BE49-F238E27FC236}">
                  <a16:creationId xmlns:a16="http://schemas.microsoft.com/office/drawing/2014/main" id="{20806476-98DA-4148-8EFD-76C578F62166}"/>
                </a:ext>
              </a:extLst>
            </p:cNvPr>
            <p:cNvGraphicFramePr/>
            <p:nvPr>
              <p:extLst>
                <p:ext uri="{D42A27DB-BD31-4B8C-83A1-F6EECF244321}">
                  <p14:modId xmlns:p14="http://schemas.microsoft.com/office/powerpoint/2010/main" val="4213180261"/>
                </p:ext>
              </p:extLst>
            </p:nvPr>
          </p:nvGraphicFramePr>
          <p:xfrm>
            <a:off x="3166220" y="1788029"/>
            <a:ext cx="2887804" cy="1620000"/>
          </p:xfrm>
          <a:graphic>
            <a:graphicData uri="http://schemas.openxmlformats.org/drawingml/2006/chart">
              <c:chart xmlns:c="http://schemas.openxmlformats.org/drawingml/2006/chart" xmlns:r="http://schemas.openxmlformats.org/officeDocument/2006/relationships" r:id="rId8"/>
            </a:graphicData>
          </a:graphic>
        </p:graphicFrame>
        <p:pic>
          <p:nvPicPr>
            <p:cNvPr id="95" name="Picture 94" descr="F:\KUNDER\ALK-Abello 133\Aarsrapport 2018\Ikoner\Icon_PrePen.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66775" y="2482482"/>
              <a:ext cx="289333" cy="37594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F:\KUNDER\ALK-Abello 133\Aarsrapport 2018\Ikoner\Icon_Products.pn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r="67113"/>
            <a:stretch/>
          </p:blipFill>
          <p:spPr bwMode="auto">
            <a:xfrm>
              <a:off x="4408666" y="2671311"/>
              <a:ext cx="194406" cy="333259"/>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Needle outline">
              <a:extLst>
                <a:ext uri="{FF2B5EF4-FFF2-40B4-BE49-F238E27FC236}">
                  <a16:creationId xmlns:a16="http://schemas.microsoft.com/office/drawing/2014/main" id="{AE8D978E-F64E-41B3-9551-099F1AAC9ADE}"/>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46034" y="2249374"/>
              <a:ext cx="454898" cy="454898"/>
            </a:xfrm>
            <a:prstGeom prst="rect">
              <a:avLst/>
            </a:prstGeom>
          </p:spPr>
        </p:pic>
      </p:grpSp>
      <p:grpSp>
        <p:nvGrpSpPr>
          <p:cNvPr id="10" name="Group 9">
            <a:extLst>
              <a:ext uri="{FF2B5EF4-FFF2-40B4-BE49-F238E27FC236}">
                <a16:creationId xmlns:a16="http://schemas.microsoft.com/office/drawing/2014/main" id="{F4B6E464-1885-4F28-939F-861BB7F094A9}"/>
              </a:ext>
            </a:extLst>
          </p:cNvPr>
          <p:cNvGrpSpPr/>
          <p:nvPr/>
        </p:nvGrpSpPr>
        <p:grpSpPr>
          <a:xfrm>
            <a:off x="6351461" y="1937643"/>
            <a:ext cx="2383780" cy="1337253"/>
            <a:chOff x="6216385" y="1818358"/>
            <a:chExt cx="2887804" cy="1620000"/>
          </a:xfrm>
        </p:grpSpPr>
        <p:graphicFrame>
          <p:nvGraphicFramePr>
            <p:cNvPr id="40" name="Diagram 15">
              <a:extLst>
                <a:ext uri="{FF2B5EF4-FFF2-40B4-BE49-F238E27FC236}">
                  <a16:creationId xmlns:a16="http://schemas.microsoft.com/office/drawing/2014/main" id="{A7E4B52A-99B8-41DF-8D6A-DAF46CEE1D1B}"/>
                </a:ext>
              </a:extLst>
            </p:cNvPr>
            <p:cNvGraphicFramePr/>
            <p:nvPr>
              <p:extLst>
                <p:ext uri="{D42A27DB-BD31-4B8C-83A1-F6EECF244321}">
                  <p14:modId xmlns:p14="http://schemas.microsoft.com/office/powerpoint/2010/main" val="899639703"/>
                </p:ext>
              </p:extLst>
            </p:nvPr>
          </p:nvGraphicFramePr>
          <p:xfrm>
            <a:off x="6216385" y="1818358"/>
            <a:ext cx="2887804" cy="1620000"/>
          </p:xfrm>
          <a:graphic>
            <a:graphicData uri="http://schemas.openxmlformats.org/drawingml/2006/chart">
              <c:chart xmlns:c="http://schemas.openxmlformats.org/drawingml/2006/chart" xmlns:r="http://schemas.openxmlformats.org/officeDocument/2006/relationships" r:id="rId13"/>
            </a:graphicData>
          </a:graphic>
        </p:graphicFrame>
        <p:pic>
          <p:nvPicPr>
            <p:cNvPr id="98" name="Picture 3" descr="F:\KUNDER\ALK-Abello 133\Aarsrapport 2018\Ikoner\Icon_Lab_equipment.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614811" y="2589825"/>
              <a:ext cx="3048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97" name="Graphic 96" descr="Needle outline">
              <a:extLst>
                <a:ext uri="{FF2B5EF4-FFF2-40B4-BE49-F238E27FC236}">
                  <a16:creationId xmlns:a16="http://schemas.microsoft.com/office/drawing/2014/main" id="{0BA5404A-7ED5-48C3-9A54-A7BE38B5852E}"/>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265808" y="2309962"/>
              <a:ext cx="454898" cy="454898"/>
            </a:xfrm>
            <a:prstGeom prst="rect">
              <a:avLst/>
            </a:prstGeom>
          </p:spPr>
        </p:pic>
      </p:grpSp>
      <p:cxnSp>
        <p:nvCxnSpPr>
          <p:cNvPr id="101" name="Lige forbindelse 6">
            <a:extLst>
              <a:ext uri="{FF2B5EF4-FFF2-40B4-BE49-F238E27FC236}">
                <a16:creationId xmlns:a16="http://schemas.microsoft.com/office/drawing/2014/main" id="{D758F2BA-7324-412B-B78E-F664CE835AC8}"/>
              </a:ext>
            </a:extLst>
          </p:cNvPr>
          <p:cNvCxnSpPr/>
          <p:nvPr/>
        </p:nvCxnSpPr>
        <p:spPr bwMode="auto">
          <a:xfrm>
            <a:off x="5980409" y="1602058"/>
            <a:ext cx="0" cy="298800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cxnSp>
        <p:nvCxnSpPr>
          <p:cNvPr id="103" name="Lige forbindelse 6">
            <a:extLst>
              <a:ext uri="{FF2B5EF4-FFF2-40B4-BE49-F238E27FC236}">
                <a16:creationId xmlns:a16="http://schemas.microsoft.com/office/drawing/2014/main" id="{176193D1-AD8B-4C2E-ABCC-1E39C64E975C}"/>
              </a:ext>
            </a:extLst>
          </p:cNvPr>
          <p:cNvCxnSpPr/>
          <p:nvPr/>
        </p:nvCxnSpPr>
        <p:spPr bwMode="auto">
          <a:xfrm>
            <a:off x="3131840" y="1602058"/>
            <a:ext cx="0" cy="298800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sp>
        <p:nvSpPr>
          <p:cNvPr id="121" name="TextBox 120">
            <a:extLst>
              <a:ext uri="{FF2B5EF4-FFF2-40B4-BE49-F238E27FC236}">
                <a16:creationId xmlns:a16="http://schemas.microsoft.com/office/drawing/2014/main" id="{49BA6E2E-C38E-4645-8F77-F2046B1674B0}"/>
              </a:ext>
            </a:extLst>
          </p:cNvPr>
          <p:cNvSpPr txBox="1"/>
          <p:nvPr/>
        </p:nvSpPr>
        <p:spPr>
          <a:xfrm>
            <a:off x="2155469" y="2417597"/>
            <a:ext cx="543739" cy="307777"/>
          </a:xfrm>
          <a:prstGeom prst="rect">
            <a:avLst/>
          </a:prstGeom>
          <a:noFill/>
        </p:spPr>
        <p:txBody>
          <a:bodyPr wrap="none" rtlCol="0">
            <a:spAutoFit/>
          </a:bodyPr>
          <a:lstStyle/>
          <a:p>
            <a:r>
              <a:rPr lang="en-US" sz="1400" b="1" dirty="0">
                <a:solidFill>
                  <a:srgbClr val="FF3317"/>
                </a:solidFill>
              </a:rPr>
              <a:t>48%</a:t>
            </a:r>
            <a:endParaRPr lang="da-DK" sz="1400" b="1" dirty="0">
              <a:solidFill>
                <a:srgbClr val="FF3317"/>
              </a:solidFill>
            </a:endParaRPr>
          </a:p>
        </p:txBody>
      </p:sp>
      <p:sp>
        <p:nvSpPr>
          <p:cNvPr id="122" name="TextBox 121">
            <a:extLst>
              <a:ext uri="{FF2B5EF4-FFF2-40B4-BE49-F238E27FC236}">
                <a16:creationId xmlns:a16="http://schemas.microsoft.com/office/drawing/2014/main" id="{A1860C58-6EAE-4B20-9A13-0D7D59C9DA92}"/>
              </a:ext>
            </a:extLst>
          </p:cNvPr>
          <p:cNvSpPr txBox="1"/>
          <p:nvPr/>
        </p:nvSpPr>
        <p:spPr>
          <a:xfrm>
            <a:off x="3560145" y="2735153"/>
            <a:ext cx="543739" cy="307777"/>
          </a:xfrm>
          <a:prstGeom prst="rect">
            <a:avLst/>
          </a:prstGeom>
          <a:noFill/>
        </p:spPr>
        <p:txBody>
          <a:bodyPr wrap="none" rtlCol="0">
            <a:spAutoFit/>
          </a:bodyPr>
          <a:lstStyle/>
          <a:p>
            <a:r>
              <a:rPr lang="en-US" sz="1400" b="1" dirty="0">
                <a:solidFill>
                  <a:srgbClr val="FF3317"/>
                </a:solidFill>
              </a:rPr>
              <a:t>37%</a:t>
            </a:r>
            <a:endParaRPr lang="da-DK" sz="1400" b="1" dirty="0">
              <a:solidFill>
                <a:srgbClr val="FF3317"/>
              </a:solidFill>
            </a:endParaRPr>
          </a:p>
        </p:txBody>
      </p:sp>
      <p:sp>
        <p:nvSpPr>
          <p:cNvPr id="123" name="TextBox 122">
            <a:extLst>
              <a:ext uri="{FF2B5EF4-FFF2-40B4-BE49-F238E27FC236}">
                <a16:creationId xmlns:a16="http://schemas.microsoft.com/office/drawing/2014/main" id="{F724EEF8-B390-4869-8334-1BAA90B88575}"/>
              </a:ext>
            </a:extLst>
          </p:cNvPr>
          <p:cNvSpPr txBox="1"/>
          <p:nvPr/>
        </p:nvSpPr>
        <p:spPr>
          <a:xfrm>
            <a:off x="6688259" y="1931375"/>
            <a:ext cx="543739" cy="307777"/>
          </a:xfrm>
          <a:prstGeom prst="rect">
            <a:avLst/>
          </a:prstGeom>
          <a:noFill/>
        </p:spPr>
        <p:txBody>
          <a:bodyPr wrap="none" rtlCol="0">
            <a:spAutoFit/>
          </a:bodyPr>
          <a:lstStyle/>
          <a:p>
            <a:r>
              <a:rPr lang="en-US" sz="1400" b="1" dirty="0">
                <a:solidFill>
                  <a:srgbClr val="FF3317"/>
                </a:solidFill>
              </a:rPr>
              <a:t>15%</a:t>
            </a:r>
            <a:endParaRPr lang="da-DK" sz="1400" b="1" dirty="0">
              <a:solidFill>
                <a:srgbClr val="FF3317"/>
              </a:solidFill>
            </a:endParaRPr>
          </a:p>
        </p:txBody>
      </p:sp>
      <p:sp>
        <p:nvSpPr>
          <p:cNvPr id="66" name="Text Placeholder 3">
            <a:extLst>
              <a:ext uri="{FF2B5EF4-FFF2-40B4-BE49-F238E27FC236}">
                <a16:creationId xmlns:a16="http://schemas.microsoft.com/office/drawing/2014/main" id="{2ECC1DA7-81A3-2D66-CB4D-BA5D30ECF498}"/>
              </a:ext>
            </a:extLst>
          </p:cNvPr>
          <p:cNvSpPr txBox="1">
            <a:spLocks/>
          </p:cNvSpPr>
          <p:nvPr/>
        </p:nvSpPr>
        <p:spPr bwMode="auto">
          <a:xfrm>
            <a:off x="3381662" y="3198468"/>
            <a:ext cx="374389" cy="164067"/>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1000" kern="0" dirty="0">
                <a:solidFill>
                  <a:schemeClr val="bg1"/>
                </a:solidFill>
              </a:rPr>
              <a:t>483m</a:t>
            </a:r>
          </a:p>
        </p:txBody>
      </p:sp>
      <p:sp>
        <p:nvSpPr>
          <p:cNvPr id="17" name="Rectangle 77">
            <a:extLst>
              <a:ext uri="{FF2B5EF4-FFF2-40B4-BE49-F238E27FC236}">
                <a16:creationId xmlns:a16="http://schemas.microsoft.com/office/drawing/2014/main" id="{22584102-AF45-DDA2-1C69-543535C7CA55}"/>
              </a:ext>
            </a:extLst>
          </p:cNvPr>
          <p:cNvSpPr/>
          <p:nvPr/>
        </p:nvSpPr>
        <p:spPr bwMode="auto">
          <a:xfrm>
            <a:off x="403493" y="4504744"/>
            <a:ext cx="72000" cy="72000"/>
          </a:xfrm>
          <a:prstGeom prst="rect">
            <a:avLst/>
          </a:prstGeom>
          <a:solidFill>
            <a:srgbClr val="00255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19" name="Rectangle 79">
            <a:extLst>
              <a:ext uri="{FF2B5EF4-FFF2-40B4-BE49-F238E27FC236}">
                <a16:creationId xmlns:a16="http://schemas.microsoft.com/office/drawing/2014/main" id="{E2D926F6-3B26-9157-E587-87A514A2AFED}"/>
              </a:ext>
            </a:extLst>
          </p:cNvPr>
          <p:cNvSpPr/>
          <p:nvPr/>
        </p:nvSpPr>
        <p:spPr bwMode="auto">
          <a:xfrm>
            <a:off x="531046" y="4486056"/>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700" dirty="0">
                <a:solidFill>
                  <a:schemeClr val="tx2"/>
                </a:solidFill>
              </a:rPr>
              <a:t>20</a:t>
            </a:r>
            <a:r>
              <a:rPr kumimoji="0" lang="en-GB" sz="700" b="0" i="0" u="none" strike="noStrike" cap="none" normalizeH="0" baseline="0" dirty="0">
                <a:ln>
                  <a:noFill/>
                </a:ln>
                <a:solidFill>
                  <a:schemeClr val="tx2"/>
                </a:solidFill>
                <a:effectLst/>
                <a:latin typeface="Arial" charset="0"/>
              </a:rPr>
              <a:t>23</a:t>
            </a:r>
          </a:p>
        </p:txBody>
      </p:sp>
      <p:sp>
        <p:nvSpPr>
          <p:cNvPr id="20" name="Rectangle 89">
            <a:extLst>
              <a:ext uri="{FF2B5EF4-FFF2-40B4-BE49-F238E27FC236}">
                <a16:creationId xmlns:a16="http://schemas.microsoft.com/office/drawing/2014/main" id="{64E0D70C-9278-D136-9E61-C99952A471F0}"/>
              </a:ext>
            </a:extLst>
          </p:cNvPr>
          <p:cNvSpPr/>
          <p:nvPr/>
        </p:nvSpPr>
        <p:spPr bwMode="auto">
          <a:xfrm>
            <a:off x="885356" y="4504744"/>
            <a:ext cx="72000" cy="72000"/>
          </a:xfrm>
          <a:prstGeom prst="rect">
            <a:avLst/>
          </a:prstGeom>
          <a:solidFill>
            <a:srgbClr val="8C8C8C"/>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21" name="Rectangle 90">
            <a:extLst>
              <a:ext uri="{FF2B5EF4-FFF2-40B4-BE49-F238E27FC236}">
                <a16:creationId xmlns:a16="http://schemas.microsoft.com/office/drawing/2014/main" id="{CDAA9539-EBDB-D40E-EF2D-52F6F323CCF5}"/>
              </a:ext>
            </a:extLst>
          </p:cNvPr>
          <p:cNvSpPr/>
          <p:nvPr/>
        </p:nvSpPr>
        <p:spPr bwMode="auto">
          <a:xfrm>
            <a:off x="1012909" y="4486056"/>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2022</a:t>
            </a:r>
          </a:p>
        </p:txBody>
      </p:sp>
      <p:sp>
        <p:nvSpPr>
          <p:cNvPr id="22" name="Text Placeholder 3">
            <a:extLst>
              <a:ext uri="{FF2B5EF4-FFF2-40B4-BE49-F238E27FC236}">
                <a16:creationId xmlns:a16="http://schemas.microsoft.com/office/drawing/2014/main" id="{191BD422-1311-2731-ABC9-0594CCB968B6}"/>
              </a:ext>
            </a:extLst>
          </p:cNvPr>
          <p:cNvSpPr txBox="1">
            <a:spLocks/>
          </p:cNvSpPr>
          <p:nvPr/>
        </p:nvSpPr>
        <p:spPr bwMode="auto">
          <a:xfrm>
            <a:off x="2121830" y="4653606"/>
            <a:ext cx="3714681" cy="138499"/>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GB" sz="600" b="0" i="1" u="none" strike="noStrike" kern="0" cap="none" spc="0" normalizeH="0" baseline="0" dirty="0">
                <a:ln>
                  <a:noFill/>
                </a:ln>
                <a:solidFill>
                  <a:srgbClr val="002559"/>
                </a:solidFill>
                <a:effectLst/>
                <a:uLnTx/>
                <a:uFillTx/>
                <a:latin typeface="+mn-lt"/>
                <a:ea typeface="+mn-ea"/>
                <a:cs typeface="+mn-cs"/>
              </a:rPr>
              <a:t>Sales in all regions expressed in DKK – Organic growth rates are stated in local currencies</a:t>
            </a:r>
          </a:p>
        </p:txBody>
      </p:sp>
      <p:sp>
        <p:nvSpPr>
          <p:cNvPr id="23" name="Oval 102">
            <a:extLst>
              <a:ext uri="{FF2B5EF4-FFF2-40B4-BE49-F238E27FC236}">
                <a16:creationId xmlns:a16="http://schemas.microsoft.com/office/drawing/2014/main" id="{FD4DE1B3-5FF0-F43B-BCFB-7F62C16A11E0}"/>
              </a:ext>
            </a:extLst>
          </p:cNvPr>
          <p:cNvSpPr>
            <a:spLocks noChangeAspect="1"/>
          </p:cNvSpPr>
          <p:nvPr/>
        </p:nvSpPr>
        <p:spPr bwMode="auto">
          <a:xfrm>
            <a:off x="2733102" y="4079535"/>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24" name="Text Placeholder 5">
            <a:extLst>
              <a:ext uri="{FF2B5EF4-FFF2-40B4-BE49-F238E27FC236}">
                <a16:creationId xmlns:a16="http://schemas.microsoft.com/office/drawing/2014/main" id="{62CA014F-5054-F0CF-DBBE-779C2672F8E9}"/>
              </a:ext>
            </a:extLst>
          </p:cNvPr>
          <p:cNvSpPr>
            <a:spLocks noGrp="1"/>
          </p:cNvSpPr>
          <p:nvPr/>
        </p:nvSpPr>
        <p:spPr bwMode="auto">
          <a:xfrm>
            <a:off x="2649340" y="4082503"/>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+8%</a:t>
            </a:r>
          </a:p>
        </p:txBody>
      </p:sp>
      <p:sp>
        <p:nvSpPr>
          <p:cNvPr id="26" name="Text Placeholder 3">
            <a:extLst>
              <a:ext uri="{FF2B5EF4-FFF2-40B4-BE49-F238E27FC236}">
                <a16:creationId xmlns:a16="http://schemas.microsoft.com/office/drawing/2014/main" id="{8232EE74-C19D-2C2B-0146-78FA1D8EA42C}"/>
              </a:ext>
            </a:extLst>
          </p:cNvPr>
          <p:cNvSpPr txBox="1">
            <a:spLocks/>
          </p:cNvSpPr>
          <p:nvPr/>
        </p:nvSpPr>
        <p:spPr bwMode="auto">
          <a:xfrm>
            <a:off x="400908" y="4021905"/>
            <a:ext cx="415146" cy="170127"/>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1,128m</a:t>
            </a:r>
          </a:p>
        </p:txBody>
      </p:sp>
      <p:sp>
        <p:nvSpPr>
          <p:cNvPr id="27" name="Text Placeholder 3">
            <a:extLst>
              <a:ext uri="{FF2B5EF4-FFF2-40B4-BE49-F238E27FC236}">
                <a16:creationId xmlns:a16="http://schemas.microsoft.com/office/drawing/2014/main" id="{F93A9B49-47F4-02FE-3C1F-FEE6E3274157}"/>
              </a:ext>
            </a:extLst>
          </p:cNvPr>
          <p:cNvSpPr txBox="1">
            <a:spLocks/>
          </p:cNvSpPr>
          <p:nvPr/>
        </p:nvSpPr>
        <p:spPr bwMode="auto">
          <a:xfrm>
            <a:off x="400450" y="4192032"/>
            <a:ext cx="424630" cy="194540"/>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1,063m</a:t>
            </a:r>
          </a:p>
        </p:txBody>
      </p:sp>
      <p:sp>
        <p:nvSpPr>
          <p:cNvPr id="35" name="Rectangle 77">
            <a:extLst>
              <a:ext uri="{FF2B5EF4-FFF2-40B4-BE49-F238E27FC236}">
                <a16:creationId xmlns:a16="http://schemas.microsoft.com/office/drawing/2014/main" id="{4384A8A2-CACA-B20D-3701-D8D40DB910BA}"/>
              </a:ext>
            </a:extLst>
          </p:cNvPr>
          <p:cNvSpPr/>
          <p:nvPr/>
        </p:nvSpPr>
        <p:spPr bwMode="auto">
          <a:xfrm>
            <a:off x="3330843" y="4504744"/>
            <a:ext cx="72000" cy="72000"/>
          </a:xfrm>
          <a:prstGeom prst="rect">
            <a:avLst/>
          </a:prstGeom>
          <a:solidFill>
            <a:srgbClr val="00255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36" name="Rectangle 79">
            <a:extLst>
              <a:ext uri="{FF2B5EF4-FFF2-40B4-BE49-F238E27FC236}">
                <a16:creationId xmlns:a16="http://schemas.microsoft.com/office/drawing/2014/main" id="{493F6799-2FD4-F1C2-09FA-D2943D9207E5}"/>
              </a:ext>
            </a:extLst>
          </p:cNvPr>
          <p:cNvSpPr/>
          <p:nvPr/>
        </p:nvSpPr>
        <p:spPr bwMode="auto">
          <a:xfrm>
            <a:off x="3458396" y="4486056"/>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2023</a:t>
            </a:r>
          </a:p>
        </p:txBody>
      </p:sp>
      <p:sp>
        <p:nvSpPr>
          <p:cNvPr id="37" name="Rectangle 89">
            <a:extLst>
              <a:ext uri="{FF2B5EF4-FFF2-40B4-BE49-F238E27FC236}">
                <a16:creationId xmlns:a16="http://schemas.microsoft.com/office/drawing/2014/main" id="{05F1C558-49EF-8B34-E029-679CC499E455}"/>
              </a:ext>
            </a:extLst>
          </p:cNvPr>
          <p:cNvSpPr/>
          <p:nvPr/>
        </p:nvSpPr>
        <p:spPr bwMode="auto">
          <a:xfrm>
            <a:off x="3812706" y="4504744"/>
            <a:ext cx="72000" cy="72000"/>
          </a:xfrm>
          <a:prstGeom prst="rect">
            <a:avLst/>
          </a:prstGeom>
          <a:solidFill>
            <a:srgbClr val="8C8C8C"/>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38" name="Rectangle 90">
            <a:extLst>
              <a:ext uri="{FF2B5EF4-FFF2-40B4-BE49-F238E27FC236}">
                <a16:creationId xmlns:a16="http://schemas.microsoft.com/office/drawing/2014/main" id="{AE566FFE-C9F2-C951-948B-E21C2A756BA9}"/>
              </a:ext>
            </a:extLst>
          </p:cNvPr>
          <p:cNvSpPr/>
          <p:nvPr/>
        </p:nvSpPr>
        <p:spPr bwMode="auto">
          <a:xfrm>
            <a:off x="3940259" y="4486056"/>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2022</a:t>
            </a:r>
          </a:p>
        </p:txBody>
      </p:sp>
      <p:sp>
        <p:nvSpPr>
          <p:cNvPr id="41" name="Text Placeholder 3">
            <a:extLst>
              <a:ext uri="{FF2B5EF4-FFF2-40B4-BE49-F238E27FC236}">
                <a16:creationId xmlns:a16="http://schemas.microsoft.com/office/drawing/2014/main" id="{9AADA713-D6C9-5AAE-C933-2BF41A6AD5AF}"/>
              </a:ext>
            </a:extLst>
          </p:cNvPr>
          <p:cNvSpPr txBox="1">
            <a:spLocks/>
          </p:cNvSpPr>
          <p:nvPr/>
        </p:nvSpPr>
        <p:spPr bwMode="auto">
          <a:xfrm>
            <a:off x="3279683" y="4023175"/>
            <a:ext cx="463721" cy="168857"/>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933m</a:t>
            </a:r>
          </a:p>
        </p:txBody>
      </p:sp>
      <p:sp>
        <p:nvSpPr>
          <p:cNvPr id="42" name="Text Placeholder 3">
            <a:extLst>
              <a:ext uri="{FF2B5EF4-FFF2-40B4-BE49-F238E27FC236}">
                <a16:creationId xmlns:a16="http://schemas.microsoft.com/office/drawing/2014/main" id="{EAED55AC-2303-38B8-4F67-B3C341500851}"/>
              </a:ext>
            </a:extLst>
          </p:cNvPr>
          <p:cNvSpPr txBox="1">
            <a:spLocks/>
          </p:cNvSpPr>
          <p:nvPr/>
        </p:nvSpPr>
        <p:spPr bwMode="auto">
          <a:xfrm>
            <a:off x="3278115" y="4193302"/>
            <a:ext cx="474315" cy="193270"/>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829m</a:t>
            </a:r>
          </a:p>
        </p:txBody>
      </p:sp>
      <p:sp>
        <p:nvSpPr>
          <p:cNvPr id="48" name="Rectangle 79">
            <a:extLst>
              <a:ext uri="{FF2B5EF4-FFF2-40B4-BE49-F238E27FC236}">
                <a16:creationId xmlns:a16="http://schemas.microsoft.com/office/drawing/2014/main" id="{0F5E1174-237A-B524-DA22-BE9BE4D5F85F}"/>
              </a:ext>
            </a:extLst>
          </p:cNvPr>
          <p:cNvSpPr/>
          <p:nvPr/>
        </p:nvSpPr>
        <p:spPr bwMode="auto">
          <a:xfrm>
            <a:off x="6302790" y="4486056"/>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2023</a:t>
            </a:r>
          </a:p>
        </p:txBody>
      </p:sp>
      <p:sp>
        <p:nvSpPr>
          <p:cNvPr id="49" name="Rectangle 89">
            <a:extLst>
              <a:ext uri="{FF2B5EF4-FFF2-40B4-BE49-F238E27FC236}">
                <a16:creationId xmlns:a16="http://schemas.microsoft.com/office/drawing/2014/main" id="{F22496AA-F23A-C782-24E5-84B317627C8D}"/>
              </a:ext>
            </a:extLst>
          </p:cNvPr>
          <p:cNvSpPr/>
          <p:nvPr/>
        </p:nvSpPr>
        <p:spPr bwMode="auto">
          <a:xfrm>
            <a:off x="6657100" y="4504744"/>
            <a:ext cx="72000" cy="72000"/>
          </a:xfrm>
          <a:prstGeom prst="rect">
            <a:avLst/>
          </a:prstGeom>
          <a:solidFill>
            <a:srgbClr val="8C8C8C"/>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sp>
        <p:nvSpPr>
          <p:cNvPr id="50" name="Rectangle 90">
            <a:extLst>
              <a:ext uri="{FF2B5EF4-FFF2-40B4-BE49-F238E27FC236}">
                <a16:creationId xmlns:a16="http://schemas.microsoft.com/office/drawing/2014/main" id="{2E3767F9-5854-4DEF-0806-363FF9B2B054}"/>
              </a:ext>
            </a:extLst>
          </p:cNvPr>
          <p:cNvSpPr/>
          <p:nvPr/>
        </p:nvSpPr>
        <p:spPr bwMode="auto">
          <a:xfrm>
            <a:off x="6789517" y="4486056"/>
            <a:ext cx="720000" cy="1093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2"/>
                </a:solidFill>
                <a:effectLst/>
                <a:latin typeface="Arial" charset="0"/>
              </a:rPr>
              <a:t>2022</a:t>
            </a:r>
          </a:p>
        </p:txBody>
      </p:sp>
      <p:sp>
        <p:nvSpPr>
          <p:cNvPr id="51" name="Oval 102">
            <a:extLst>
              <a:ext uri="{FF2B5EF4-FFF2-40B4-BE49-F238E27FC236}">
                <a16:creationId xmlns:a16="http://schemas.microsoft.com/office/drawing/2014/main" id="{BD0B1644-2AFB-53C3-A24F-47708A53C53F}"/>
              </a:ext>
            </a:extLst>
          </p:cNvPr>
          <p:cNvSpPr>
            <a:spLocks noChangeAspect="1"/>
          </p:cNvSpPr>
          <p:nvPr/>
        </p:nvSpPr>
        <p:spPr bwMode="auto">
          <a:xfrm>
            <a:off x="8428846" y="4082697"/>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53" name="Text Placeholder 5">
            <a:extLst>
              <a:ext uri="{FF2B5EF4-FFF2-40B4-BE49-F238E27FC236}">
                <a16:creationId xmlns:a16="http://schemas.microsoft.com/office/drawing/2014/main" id="{A63A5327-68D0-D02C-65D3-F5B2AA78A8C3}"/>
              </a:ext>
            </a:extLst>
          </p:cNvPr>
          <p:cNvSpPr>
            <a:spLocks noGrp="1"/>
          </p:cNvSpPr>
          <p:nvPr/>
        </p:nvSpPr>
        <p:spPr bwMode="auto">
          <a:xfrm>
            <a:off x="8345084" y="4085665"/>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+1%</a:t>
            </a:r>
          </a:p>
        </p:txBody>
      </p:sp>
      <p:sp>
        <p:nvSpPr>
          <p:cNvPr id="60" name="Text Placeholder 3">
            <a:extLst>
              <a:ext uri="{FF2B5EF4-FFF2-40B4-BE49-F238E27FC236}">
                <a16:creationId xmlns:a16="http://schemas.microsoft.com/office/drawing/2014/main" id="{8D4C11F9-A6A6-833C-1CCF-AF166E49381E}"/>
              </a:ext>
            </a:extLst>
          </p:cNvPr>
          <p:cNvSpPr txBox="1">
            <a:spLocks/>
          </p:cNvSpPr>
          <p:nvPr/>
        </p:nvSpPr>
        <p:spPr bwMode="auto">
          <a:xfrm>
            <a:off x="6119814" y="4021905"/>
            <a:ext cx="468390" cy="170127"/>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308m</a:t>
            </a:r>
          </a:p>
        </p:txBody>
      </p:sp>
      <p:sp>
        <p:nvSpPr>
          <p:cNvPr id="61" name="Text Placeholder 3">
            <a:extLst>
              <a:ext uri="{FF2B5EF4-FFF2-40B4-BE49-F238E27FC236}">
                <a16:creationId xmlns:a16="http://schemas.microsoft.com/office/drawing/2014/main" id="{9333745A-62D2-59F5-1BEC-43E588067359}"/>
              </a:ext>
            </a:extLst>
          </p:cNvPr>
          <p:cNvSpPr txBox="1">
            <a:spLocks/>
          </p:cNvSpPr>
          <p:nvPr/>
        </p:nvSpPr>
        <p:spPr bwMode="auto">
          <a:xfrm>
            <a:off x="6118138" y="4192032"/>
            <a:ext cx="479091" cy="194540"/>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308m</a:t>
            </a:r>
          </a:p>
        </p:txBody>
      </p:sp>
      <p:sp>
        <p:nvSpPr>
          <p:cNvPr id="89" name="Oval 102">
            <a:extLst>
              <a:ext uri="{FF2B5EF4-FFF2-40B4-BE49-F238E27FC236}">
                <a16:creationId xmlns:a16="http://schemas.microsoft.com/office/drawing/2014/main" id="{F3A3D0F5-5B6F-6CD4-1DE0-A4F4A9F394AD}"/>
              </a:ext>
            </a:extLst>
          </p:cNvPr>
          <p:cNvSpPr>
            <a:spLocks noChangeAspect="1"/>
          </p:cNvSpPr>
          <p:nvPr/>
        </p:nvSpPr>
        <p:spPr bwMode="auto">
          <a:xfrm>
            <a:off x="5476096" y="4083980"/>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94" name="Text Placeholder 5">
            <a:extLst>
              <a:ext uri="{FF2B5EF4-FFF2-40B4-BE49-F238E27FC236}">
                <a16:creationId xmlns:a16="http://schemas.microsoft.com/office/drawing/2014/main" id="{3EAFF5B2-C0A6-752C-760A-B68A97061194}"/>
              </a:ext>
            </a:extLst>
          </p:cNvPr>
          <p:cNvSpPr>
            <a:spLocks noGrp="1"/>
          </p:cNvSpPr>
          <p:nvPr/>
        </p:nvSpPr>
        <p:spPr bwMode="auto">
          <a:xfrm>
            <a:off x="5392334" y="4086948"/>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+13%</a:t>
            </a:r>
          </a:p>
        </p:txBody>
      </p:sp>
      <p:sp>
        <p:nvSpPr>
          <p:cNvPr id="102" name="Rectangle 77">
            <a:extLst>
              <a:ext uri="{FF2B5EF4-FFF2-40B4-BE49-F238E27FC236}">
                <a16:creationId xmlns:a16="http://schemas.microsoft.com/office/drawing/2014/main" id="{22DC8E6F-60A7-9747-B4FA-899FA054261E}"/>
              </a:ext>
            </a:extLst>
          </p:cNvPr>
          <p:cNvSpPr/>
          <p:nvPr/>
        </p:nvSpPr>
        <p:spPr bwMode="auto">
          <a:xfrm>
            <a:off x="6175237" y="4504744"/>
            <a:ext cx="72000" cy="72000"/>
          </a:xfrm>
          <a:prstGeom prst="rect">
            <a:avLst/>
          </a:prstGeom>
          <a:solidFill>
            <a:srgbClr val="002559"/>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2"/>
              </a:solidFill>
              <a:effectLst/>
              <a:latin typeface="Arial" charset="0"/>
            </a:endParaRPr>
          </a:p>
        </p:txBody>
      </p:sp>
      <p:graphicFrame>
        <p:nvGraphicFramePr>
          <p:cNvPr id="4" name="Chart 1026">
            <a:extLst>
              <a:ext uri="{FF2B5EF4-FFF2-40B4-BE49-F238E27FC236}">
                <a16:creationId xmlns:a16="http://schemas.microsoft.com/office/drawing/2014/main" id="{F24C21DB-3449-5FA0-2A18-BEFFB2791442}"/>
              </a:ext>
            </a:extLst>
          </p:cNvPr>
          <p:cNvGraphicFramePr/>
          <p:nvPr>
            <p:extLst>
              <p:ext uri="{D42A27DB-BD31-4B8C-83A1-F6EECF244321}">
                <p14:modId xmlns:p14="http://schemas.microsoft.com/office/powerpoint/2010/main" val="803066133"/>
              </p:ext>
            </p:extLst>
          </p:nvPr>
        </p:nvGraphicFramePr>
        <p:xfrm>
          <a:off x="5980409" y="3293584"/>
          <a:ext cx="2730933" cy="62622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5" name="Chart 1026">
            <a:extLst>
              <a:ext uri="{FF2B5EF4-FFF2-40B4-BE49-F238E27FC236}">
                <a16:creationId xmlns:a16="http://schemas.microsoft.com/office/drawing/2014/main" id="{AF653757-06E4-7578-923E-8AB5BAF293AC}"/>
              </a:ext>
            </a:extLst>
          </p:cNvPr>
          <p:cNvGraphicFramePr/>
          <p:nvPr>
            <p:extLst>
              <p:ext uri="{D42A27DB-BD31-4B8C-83A1-F6EECF244321}">
                <p14:modId xmlns:p14="http://schemas.microsoft.com/office/powerpoint/2010/main" val="1447189450"/>
              </p:ext>
            </p:extLst>
          </p:nvPr>
        </p:nvGraphicFramePr>
        <p:xfrm>
          <a:off x="3126287" y="3290206"/>
          <a:ext cx="2730933" cy="626222"/>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6" name="Chart 1026">
            <a:extLst>
              <a:ext uri="{FF2B5EF4-FFF2-40B4-BE49-F238E27FC236}">
                <a16:creationId xmlns:a16="http://schemas.microsoft.com/office/drawing/2014/main" id="{CD64A17F-E1D1-9701-7AB6-7E42318936BF}"/>
              </a:ext>
            </a:extLst>
          </p:cNvPr>
          <p:cNvGraphicFramePr/>
          <p:nvPr>
            <p:extLst>
              <p:ext uri="{D42A27DB-BD31-4B8C-83A1-F6EECF244321}">
                <p14:modId xmlns:p14="http://schemas.microsoft.com/office/powerpoint/2010/main" val="1328680189"/>
              </p:ext>
            </p:extLst>
          </p:nvPr>
        </p:nvGraphicFramePr>
        <p:xfrm>
          <a:off x="255817" y="3298664"/>
          <a:ext cx="2730933" cy="626222"/>
        </p:xfrm>
        <a:graphic>
          <a:graphicData uri="http://schemas.openxmlformats.org/drawingml/2006/chart">
            <c:chart xmlns:c="http://schemas.openxmlformats.org/drawingml/2006/chart" xmlns:r="http://schemas.openxmlformats.org/officeDocument/2006/relationships" r:id="rId17"/>
          </a:graphicData>
        </a:graphic>
      </p:graphicFrame>
      <p:sp>
        <p:nvSpPr>
          <p:cNvPr id="11" name="Oval 102">
            <a:extLst>
              <a:ext uri="{FF2B5EF4-FFF2-40B4-BE49-F238E27FC236}">
                <a16:creationId xmlns:a16="http://schemas.microsoft.com/office/drawing/2014/main" id="{D2CC749E-4195-08FF-237D-D4C809831DEF}"/>
              </a:ext>
            </a:extLst>
          </p:cNvPr>
          <p:cNvSpPr>
            <a:spLocks noChangeAspect="1"/>
          </p:cNvSpPr>
          <p:nvPr/>
        </p:nvSpPr>
        <p:spPr bwMode="auto">
          <a:xfrm>
            <a:off x="2731922" y="3475637"/>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2" name="Text Placeholder 5">
            <a:extLst>
              <a:ext uri="{FF2B5EF4-FFF2-40B4-BE49-F238E27FC236}">
                <a16:creationId xmlns:a16="http://schemas.microsoft.com/office/drawing/2014/main" id="{649CBDC9-3115-4746-D1AA-96DFA5BCB7D0}"/>
              </a:ext>
            </a:extLst>
          </p:cNvPr>
          <p:cNvSpPr>
            <a:spLocks noGrp="1"/>
          </p:cNvSpPr>
          <p:nvPr/>
        </p:nvSpPr>
        <p:spPr bwMode="auto">
          <a:xfrm>
            <a:off x="2648160" y="3478605"/>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+17%</a:t>
            </a:r>
          </a:p>
        </p:txBody>
      </p:sp>
      <p:sp>
        <p:nvSpPr>
          <p:cNvPr id="13" name="Text Placeholder 3">
            <a:extLst>
              <a:ext uri="{FF2B5EF4-FFF2-40B4-BE49-F238E27FC236}">
                <a16:creationId xmlns:a16="http://schemas.microsoft.com/office/drawing/2014/main" id="{65F35C80-18EA-4131-F020-066AC6F456D1}"/>
              </a:ext>
            </a:extLst>
          </p:cNvPr>
          <p:cNvSpPr txBox="1">
            <a:spLocks/>
          </p:cNvSpPr>
          <p:nvPr/>
        </p:nvSpPr>
        <p:spPr bwMode="auto">
          <a:xfrm>
            <a:off x="399728" y="3418007"/>
            <a:ext cx="415146" cy="170127"/>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547m</a:t>
            </a:r>
          </a:p>
        </p:txBody>
      </p:sp>
      <p:sp>
        <p:nvSpPr>
          <p:cNvPr id="14" name="Text Placeholder 3">
            <a:extLst>
              <a:ext uri="{FF2B5EF4-FFF2-40B4-BE49-F238E27FC236}">
                <a16:creationId xmlns:a16="http://schemas.microsoft.com/office/drawing/2014/main" id="{8F2C9071-F633-6E82-7686-DCC7B583AA8A}"/>
              </a:ext>
            </a:extLst>
          </p:cNvPr>
          <p:cNvSpPr txBox="1">
            <a:spLocks/>
          </p:cNvSpPr>
          <p:nvPr/>
        </p:nvSpPr>
        <p:spPr bwMode="auto">
          <a:xfrm>
            <a:off x="399270" y="3588134"/>
            <a:ext cx="424630" cy="194540"/>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480m</a:t>
            </a:r>
          </a:p>
        </p:txBody>
      </p:sp>
      <p:sp>
        <p:nvSpPr>
          <p:cNvPr id="15" name="Text Placeholder 3">
            <a:extLst>
              <a:ext uri="{FF2B5EF4-FFF2-40B4-BE49-F238E27FC236}">
                <a16:creationId xmlns:a16="http://schemas.microsoft.com/office/drawing/2014/main" id="{37D2ACA3-1E7C-5169-8F97-39FF825C511D}"/>
              </a:ext>
            </a:extLst>
          </p:cNvPr>
          <p:cNvSpPr txBox="1">
            <a:spLocks/>
          </p:cNvSpPr>
          <p:nvPr/>
        </p:nvSpPr>
        <p:spPr bwMode="auto">
          <a:xfrm>
            <a:off x="3278503" y="3419277"/>
            <a:ext cx="463721" cy="168857"/>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423m</a:t>
            </a:r>
          </a:p>
        </p:txBody>
      </p:sp>
      <p:sp>
        <p:nvSpPr>
          <p:cNvPr id="28" name="Text Placeholder 3">
            <a:extLst>
              <a:ext uri="{FF2B5EF4-FFF2-40B4-BE49-F238E27FC236}">
                <a16:creationId xmlns:a16="http://schemas.microsoft.com/office/drawing/2014/main" id="{1E3DB68F-B3AC-4EAA-81A7-700CAC899B63}"/>
              </a:ext>
            </a:extLst>
          </p:cNvPr>
          <p:cNvSpPr txBox="1">
            <a:spLocks/>
          </p:cNvSpPr>
          <p:nvPr/>
        </p:nvSpPr>
        <p:spPr bwMode="auto">
          <a:xfrm>
            <a:off x="3276935" y="3589404"/>
            <a:ext cx="474315" cy="193270"/>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380m</a:t>
            </a:r>
          </a:p>
        </p:txBody>
      </p:sp>
      <p:sp>
        <p:nvSpPr>
          <p:cNvPr id="29" name="Oval 102">
            <a:extLst>
              <a:ext uri="{FF2B5EF4-FFF2-40B4-BE49-F238E27FC236}">
                <a16:creationId xmlns:a16="http://schemas.microsoft.com/office/drawing/2014/main" id="{E4FDAFF4-1887-5E73-23D2-B60DB0F5F01B}"/>
              </a:ext>
            </a:extLst>
          </p:cNvPr>
          <p:cNvSpPr>
            <a:spLocks noChangeAspect="1"/>
          </p:cNvSpPr>
          <p:nvPr/>
        </p:nvSpPr>
        <p:spPr bwMode="auto">
          <a:xfrm>
            <a:off x="8427666" y="3478799"/>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30" name="Text Placeholder 5">
            <a:extLst>
              <a:ext uri="{FF2B5EF4-FFF2-40B4-BE49-F238E27FC236}">
                <a16:creationId xmlns:a16="http://schemas.microsoft.com/office/drawing/2014/main" id="{E257843E-3E54-1900-E35A-E1F0B74C793A}"/>
              </a:ext>
            </a:extLst>
          </p:cNvPr>
          <p:cNvSpPr>
            <a:spLocks noGrp="1"/>
          </p:cNvSpPr>
          <p:nvPr/>
        </p:nvSpPr>
        <p:spPr bwMode="auto">
          <a:xfrm>
            <a:off x="8343904" y="3481767"/>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-8%</a:t>
            </a:r>
          </a:p>
        </p:txBody>
      </p:sp>
      <p:sp>
        <p:nvSpPr>
          <p:cNvPr id="31" name="Text Placeholder 3">
            <a:extLst>
              <a:ext uri="{FF2B5EF4-FFF2-40B4-BE49-F238E27FC236}">
                <a16:creationId xmlns:a16="http://schemas.microsoft.com/office/drawing/2014/main" id="{31C39A2F-53B7-912B-7EA5-57A4D7ED6A1B}"/>
              </a:ext>
            </a:extLst>
          </p:cNvPr>
          <p:cNvSpPr txBox="1">
            <a:spLocks/>
          </p:cNvSpPr>
          <p:nvPr/>
        </p:nvSpPr>
        <p:spPr bwMode="auto">
          <a:xfrm>
            <a:off x="6118634" y="3418007"/>
            <a:ext cx="468390" cy="170127"/>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165m</a:t>
            </a:r>
          </a:p>
        </p:txBody>
      </p:sp>
      <p:sp>
        <p:nvSpPr>
          <p:cNvPr id="32" name="Text Placeholder 3">
            <a:extLst>
              <a:ext uri="{FF2B5EF4-FFF2-40B4-BE49-F238E27FC236}">
                <a16:creationId xmlns:a16="http://schemas.microsoft.com/office/drawing/2014/main" id="{2FC95B03-AA93-56E4-4229-FB380DBF333D}"/>
              </a:ext>
            </a:extLst>
          </p:cNvPr>
          <p:cNvSpPr txBox="1">
            <a:spLocks/>
          </p:cNvSpPr>
          <p:nvPr/>
        </p:nvSpPr>
        <p:spPr bwMode="auto">
          <a:xfrm>
            <a:off x="6116958" y="3588134"/>
            <a:ext cx="479091" cy="194540"/>
          </a:xfrm>
          <a:prstGeom prst="rect">
            <a:avLst/>
          </a:prstGeom>
          <a:noFill/>
          <a:ln w="9525">
            <a:noFill/>
            <a:miter lim="800000"/>
            <a:headEnd/>
            <a:tailEnd/>
          </a:ln>
          <a:effectLst/>
        </p:spPr>
        <p:txBody>
          <a:bodyPr vert="horz" wrap="square" lIns="72000" tIns="0" rIns="0" bIns="0" numCol="1" anchor="ctr" anchorCtr="0" compatLnSpc="1">
            <a:prstTxWarp prst="textNoShape">
              <a:avLst/>
            </a:prstTxWarp>
          </a:bodyPr>
          <a:lstStyle>
            <a:lvl1pPr marL="0" indent="0" algn="l" rtl="0" fontAlgn="base">
              <a:spcBef>
                <a:spcPct val="20000"/>
              </a:spcBef>
              <a:spcAft>
                <a:spcPct val="0"/>
              </a:spcAft>
              <a:buNone/>
              <a:defRPr sz="1200" b="0">
                <a:solidFill>
                  <a:srgbClr val="002559"/>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r>
              <a:rPr lang="en-GB" sz="800" kern="0" dirty="0">
                <a:solidFill>
                  <a:schemeClr val="bg1"/>
                </a:solidFill>
              </a:rPr>
              <a:t>185m</a:t>
            </a:r>
          </a:p>
        </p:txBody>
      </p:sp>
      <p:sp>
        <p:nvSpPr>
          <p:cNvPr id="33" name="Oval 102">
            <a:extLst>
              <a:ext uri="{FF2B5EF4-FFF2-40B4-BE49-F238E27FC236}">
                <a16:creationId xmlns:a16="http://schemas.microsoft.com/office/drawing/2014/main" id="{451DE73B-4EB6-EBC3-3CF2-C39691BAA051}"/>
              </a:ext>
            </a:extLst>
          </p:cNvPr>
          <p:cNvSpPr>
            <a:spLocks noChangeAspect="1"/>
          </p:cNvSpPr>
          <p:nvPr/>
        </p:nvSpPr>
        <p:spPr bwMode="auto">
          <a:xfrm>
            <a:off x="5474916" y="3480082"/>
            <a:ext cx="288000" cy="288000"/>
          </a:xfrm>
          <a:prstGeom prst="ellipse">
            <a:avLst/>
          </a:prstGeom>
          <a:solidFill>
            <a:srgbClr val="FF3317"/>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34" name="Text Placeholder 5">
            <a:extLst>
              <a:ext uri="{FF2B5EF4-FFF2-40B4-BE49-F238E27FC236}">
                <a16:creationId xmlns:a16="http://schemas.microsoft.com/office/drawing/2014/main" id="{12F2B94A-6DC9-1A5F-E224-AE3806F80EC1}"/>
              </a:ext>
            </a:extLst>
          </p:cNvPr>
          <p:cNvSpPr>
            <a:spLocks noGrp="1"/>
          </p:cNvSpPr>
          <p:nvPr/>
        </p:nvSpPr>
        <p:spPr bwMode="auto">
          <a:xfrm>
            <a:off x="5391154" y="3483050"/>
            <a:ext cx="455525" cy="28206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dirty="0">
                <a:solidFill>
                  <a:schemeClr val="bg1"/>
                </a:solidFill>
                <a:latin typeface="Georgia" panose="02040502050405020303" pitchFamily="18" charset="0"/>
              </a:rPr>
              <a:t>+13%</a:t>
            </a:r>
          </a:p>
        </p:txBody>
      </p:sp>
      <p:sp>
        <p:nvSpPr>
          <p:cNvPr id="43" name="Text Placeholder 2">
            <a:extLst>
              <a:ext uri="{FF2B5EF4-FFF2-40B4-BE49-F238E27FC236}">
                <a16:creationId xmlns:a16="http://schemas.microsoft.com/office/drawing/2014/main" id="{9CBC5C2F-7296-C103-75C2-84BBBAE78DCF}"/>
              </a:ext>
            </a:extLst>
          </p:cNvPr>
          <p:cNvSpPr txBox="1">
            <a:spLocks/>
          </p:cNvSpPr>
          <p:nvPr/>
        </p:nvSpPr>
        <p:spPr>
          <a:xfrm>
            <a:off x="307034" y="3084323"/>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Q2</a:t>
            </a:r>
          </a:p>
        </p:txBody>
      </p:sp>
      <p:sp>
        <p:nvSpPr>
          <p:cNvPr id="44" name="Text Placeholder 2">
            <a:extLst>
              <a:ext uri="{FF2B5EF4-FFF2-40B4-BE49-F238E27FC236}">
                <a16:creationId xmlns:a16="http://schemas.microsoft.com/office/drawing/2014/main" id="{15E5BCC0-163E-D3A1-047E-F5AA82C7A0A2}"/>
              </a:ext>
            </a:extLst>
          </p:cNvPr>
          <p:cNvSpPr txBox="1">
            <a:spLocks/>
          </p:cNvSpPr>
          <p:nvPr/>
        </p:nvSpPr>
        <p:spPr>
          <a:xfrm>
            <a:off x="3182699" y="3083873"/>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Q2</a:t>
            </a:r>
          </a:p>
        </p:txBody>
      </p:sp>
      <p:sp>
        <p:nvSpPr>
          <p:cNvPr id="45" name="Text Placeholder 2">
            <a:extLst>
              <a:ext uri="{FF2B5EF4-FFF2-40B4-BE49-F238E27FC236}">
                <a16:creationId xmlns:a16="http://schemas.microsoft.com/office/drawing/2014/main" id="{D36E5EC2-8212-6C87-2810-5BCA65E46744}"/>
              </a:ext>
            </a:extLst>
          </p:cNvPr>
          <p:cNvSpPr txBox="1">
            <a:spLocks/>
          </p:cNvSpPr>
          <p:nvPr/>
        </p:nvSpPr>
        <p:spPr>
          <a:xfrm>
            <a:off x="6046310" y="3083872"/>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Q2</a:t>
            </a:r>
          </a:p>
        </p:txBody>
      </p:sp>
      <p:sp>
        <p:nvSpPr>
          <p:cNvPr id="47" name="Text Placeholder 2">
            <a:extLst>
              <a:ext uri="{FF2B5EF4-FFF2-40B4-BE49-F238E27FC236}">
                <a16:creationId xmlns:a16="http://schemas.microsoft.com/office/drawing/2014/main" id="{B6DAE8DA-740E-D81C-3938-E95408B11ED6}"/>
              </a:ext>
            </a:extLst>
          </p:cNvPr>
          <p:cNvSpPr txBox="1">
            <a:spLocks/>
          </p:cNvSpPr>
          <p:nvPr/>
        </p:nvSpPr>
        <p:spPr>
          <a:xfrm>
            <a:off x="307034" y="3732079"/>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H1</a:t>
            </a:r>
          </a:p>
        </p:txBody>
      </p:sp>
      <p:sp>
        <p:nvSpPr>
          <p:cNvPr id="52" name="Text Placeholder 2">
            <a:extLst>
              <a:ext uri="{FF2B5EF4-FFF2-40B4-BE49-F238E27FC236}">
                <a16:creationId xmlns:a16="http://schemas.microsoft.com/office/drawing/2014/main" id="{F8F7119E-0D8D-1BAA-7143-085B90181DAF}"/>
              </a:ext>
            </a:extLst>
          </p:cNvPr>
          <p:cNvSpPr txBox="1">
            <a:spLocks/>
          </p:cNvSpPr>
          <p:nvPr/>
        </p:nvSpPr>
        <p:spPr>
          <a:xfrm>
            <a:off x="3182699" y="3731629"/>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H1</a:t>
            </a:r>
          </a:p>
        </p:txBody>
      </p:sp>
      <p:sp>
        <p:nvSpPr>
          <p:cNvPr id="54" name="Text Placeholder 2">
            <a:extLst>
              <a:ext uri="{FF2B5EF4-FFF2-40B4-BE49-F238E27FC236}">
                <a16:creationId xmlns:a16="http://schemas.microsoft.com/office/drawing/2014/main" id="{03D5C3AE-1560-077C-88AD-C5C640D3BCFE}"/>
              </a:ext>
            </a:extLst>
          </p:cNvPr>
          <p:cNvSpPr txBox="1">
            <a:spLocks/>
          </p:cNvSpPr>
          <p:nvPr/>
        </p:nvSpPr>
        <p:spPr>
          <a:xfrm>
            <a:off x="6046310" y="3731628"/>
            <a:ext cx="488372" cy="333259"/>
          </a:xfrm>
          <a:prstGeom prst="rect">
            <a:avLst/>
          </a:prstGeom>
        </p:spPr>
        <p:txBody>
          <a:bodyPr anchor="b"/>
          <a:lstStyle>
            <a:lvl1pPr marL="361950" indent="-361950" algn="l" rtl="0" fontAlgn="base">
              <a:spcBef>
                <a:spcPct val="20000"/>
              </a:spcBef>
              <a:spcAft>
                <a:spcPct val="0"/>
              </a:spcAft>
              <a:buChar char="•"/>
              <a:defRPr sz="2000" b="0">
                <a:solidFill>
                  <a:schemeClr val="tx1"/>
                </a:solidFill>
                <a:latin typeface="+mn-lt"/>
                <a:ea typeface="+mn-ea"/>
                <a:cs typeface="+mn-cs"/>
              </a:defRPr>
            </a:lvl1pPr>
            <a:lvl2pPr marL="801688" indent="-260350" algn="l" rtl="0" fontAlgn="base">
              <a:spcBef>
                <a:spcPct val="20000"/>
              </a:spcBef>
              <a:spcAft>
                <a:spcPct val="0"/>
              </a:spcAft>
              <a:buChar char="•"/>
              <a:defRPr sz="2000">
                <a:solidFill>
                  <a:schemeClr val="tx1"/>
                </a:solidFill>
                <a:latin typeface="+mn-lt"/>
              </a:defRPr>
            </a:lvl2pPr>
            <a:lvl3pPr marL="1228725" indent="-247650" algn="l" rtl="0" fontAlgn="base">
              <a:spcBef>
                <a:spcPct val="20000"/>
              </a:spcBef>
              <a:spcAft>
                <a:spcPct val="0"/>
              </a:spcAft>
              <a:buFont typeface="Arial" charset="0"/>
              <a:buChar char="–"/>
              <a:defRPr sz="1700">
                <a:solidFill>
                  <a:schemeClr val="tx1"/>
                </a:solidFill>
                <a:latin typeface="+mn-lt"/>
              </a:defRPr>
            </a:lvl3pPr>
            <a:lvl4pPr marL="1704975" indent="-212725" algn="l" rtl="0" fontAlgn="base">
              <a:spcBef>
                <a:spcPct val="20000"/>
              </a:spcBef>
              <a:spcAft>
                <a:spcPct val="0"/>
              </a:spcAft>
              <a:buFont typeface="Wingdings" pitchFamily="2" charset="2"/>
              <a:buChar char="§"/>
              <a:defRPr sz="1500">
                <a:solidFill>
                  <a:schemeClr val="tx1"/>
                </a:solidFill>
                <a:latin typeface="+mn-lt"/>
              </a:defRPr>
            </a:lvl4pPr>
            <a:lvl5pPr marL="2139950" indent="-187325" algn="l" rtl="0" fontAlgn="base">
              <a:spcBef>
                <a:spcPct val="20000"/>
              </a:spcBef>
              <a:spcAft>
                <a:spcPct val="0"/>
              </a:spcAft>
              <a:buFont typeface="Wingdings" pitchFamily="2" charset="2"/>
              <a:buChar char="§"/>
              <a:defRPr sz="1500">
                <a:solidFill>
                  <a:schemeClr val="tx1"/>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0" indent="0">
              <a:buNone/>
            </a:pPr>
            <a:r>
              <a:rPr lang="en-GB" sz="1000" b="1" kern="0" dirty="0">
                <a:solidFill>
                  <a:srgbClr val="003263"/>
                </a:solidFill>
              </a:rPr>
              <a:t>H1</a:t>
            </a:r>
          </a:p>
        </p:txBody>
      </p:sp>
    </p:spTree>
    <p:extLst>
      <p:ext uri="{BB962C8B-B14F-4D97-AF65-F5344CB8AC3E}">
        <p14:creationId xmlns:p14="http://schemas.microsoft.com/office/powerpoint/2010/main" val="1854642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6157435E-6567-90CD-3A12-9511EE72FD68}"/>
              </a:ext>
            </a:extLst>
          </p:cNvPr>
          <p:cNvSpPr>
            <a:spLocks noGrp="1"/>
          </p:cNvSpPr>
          <p:nvPr>
            <p:ph type="body" sz="quarter" idx="14"/>
          </p:nvPr>
        </p:nvSpPr>
        <p:spPr/>
        <p:txBody>
          <a:bodyPr/>
          <a:lstStyle/>
          <a:p>
            <a:endParaRPr lang="LID4096" dirty="0"/>
          </a:p>
        </p:txBody>
      </p:sp>
      <p:graphicFrame>
        <p:nvGraphicFramePr>
          <p:cNvPr id="5" name="Content Placeholder 6"/>
          <p:cNvGraphicFramePr>
            <a:graphicFrameLocks/>
          </p:cNvGraphicFramePr>
          <p:nvPr>
            <p:extLst>
              <p:ext uri="{D42A27DB-BD31-4B8C-83A1-F6EECF244321}">
                <p14:modId xmlns:p14="http://schemas.microsoft.com/office/powerpoint/2010/main" val="2613886872"/>
              </p:ext>
            </p:extLst>
          </p:nvPr>
        </p:nvGraphicFramePr>
        <p:xfrm>
          <a:off x="394609" y="1600203"/>
          <a:ext cx="3112468" cy="3204584"/>
        </p:xfrm>
        <a:graphic>
          <a:graphicData uri="http://schemas.openxmlformats.org/drawingml/2006/table">
            <a:tbl>
              <a:tblPr>
                <a:tableStyleId>{2D5ABB26-0587-4C30-8999-92F81FD0307C}</a:tableStyleId>
              </a:tblPr>
              <a:tblGrid>
                <a:gridCol w="1357991">
                  <a:extLst>
                    <a:ext uri="{9D8B030D-6E8A-4147-A177-3AD203B41FA5}">
                      <a16:colId xmlns:a16="http://schemas.microsoft.com/office/drawing/2014/main" val="20000"/>
                    </a:ext>
                  </a:extLst>
                </a:gridCol>
                <a:gridCol w="860708">
                  <a:extLst>
                    <a:ext uri="{9D8B030D-6E8A-4147-A177-3AD203B41FA5}">
                      <a16:colId xmlns:a16="http://schemas.microsoft.com/office/drawing/2014/main" val="20001"/>
                    </a:ext>
                  </a:extLst>
                </a:gridCol>
                <a:gridCol w="893769">
                  <a:extLst>
                    <a:ext uri="{9D8B030D-6E8A-4147-A177-3AD203B41FA5}">
                      <a16:colId xmlns:a16="http://schemas.microsoft.com/office/drawing/2014/main" val="20002"/>
                    </a:ext>
                  </a:extLst>
                </a:gridCol>
              </a:tblGrid>
              <a:tr h="352836">
                <a:tc>
                  <a:txBody>
                    <a:bodyPr/>
                    <a:lstStyle/>
                    <a:p>
                      <a:r>
                        <a:rPr lang="en-GB" sz="1400" b="1" i="0" noProof="0" dirty="0">
                          <a:solidFill>
                            <a:srgbClr val="002559"/>
                          </a:solidFill>
                          <a:latin typeface="+mj-lt"/>
                        </a:rPr>
                        <a:t>DKK million</a:t>
                      </a:r>
                    </a:p>
                  </a:txBody>
                  <a:tcPr marL="36000" marR="36000" marT="29752" marB="29752"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1400" b="1" i="0" noProof="0" dirty="0">
                          <a:solidFill>
                            <a:srgbClr val="002559"/>
                          </a:solidFill>
                          <a:latin typeface="+mj-lt"/>
                        </a:rPr>
                        <a:t>H1 2022</a:t>
                      </a:r>
                    </a:p>
                  </a:txBody>
                  <a:tcPr marL="36000" marR="36000" marT="29752" marB="29752"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b="1" i="0" noProof="0" dirty="0">
                          <a:solidFill>
                            <a:srgbClr val="002559"/>
                          </a:solidFill>
                          <a:latin typeface="+mj-lt"/>
                        </a:rPr>
                        <a:t>H1 2023</a:t>
                      </a:r>
                    </a:p>
                  </a:txBody>
                  <a:tcPr marL="36000" marR="36000" marT="29752" marB="29752"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405835">
                <a:tc>
                  <a:txBody>
                    <a:bodyPr/>
                    <a:lstStyle/>
                    <a:p>
                      <a:r>
                        <a:rPr lang="en-GB" sz="1400" b="0" i="0" noProof="0" dirty="0">
                          <a:solidFill>
                            <a:srgbClr val="002559"/>
                          </a:solidFill>
                          <a:latin typeface="+mj-lt"/>
                        </a:rPr>
                        <a:t>Revenue</a:t>
                      </a:r>
                    </a:p>
                  </a:txBody>
                  <a:tcPr marL="36000" marR="36000" marT="29752" marB="29752" anchor="ct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r" defTabSz="914400" rtl="0" eaLnBrk="1" latinLnBrk="0" hangingPunct="1"/>
                      <a:r>
                        <a:rPr lang="en-GB" sz="1400" b="0" i="0" kern="1200" noProof="0" dirty="0">
                          <a:solidFill>
                            <a:srgbClr val="002559"/>
                          </a:solidFill>
                          <a:latin typeface="+mj-lt"/>
                          <a:ea typeface="+mn-ea"/>
                          <a:cs typeface="+mn-cs"/>
                        </a:rPr>
                        <a:t>2,200</a:t>
                      </a:r>
                    </a:p>
                  </a:txBody>
                  <a:tcPr marL="36000" marR="36000" marT="29752" marB="29752" anchor="ct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algn="r" defTabSz="914400" rtl="0" eaLnBrk="1" latinLnBrk="0" hangingPunct="1"/>
                      <a:r>
                        <a:rPr lang="en-GB" sz="1400" b="0" i="0" kern="1200" noProof="0" dirty="0">
                          <a:solidFill>
                            <a:srgbClr val="002559"/>
                          </a:solidFill>
                          <a:latin typeface="+mj-lt"/>
                          <a:ea typeface="+mn-ea"/>
                          <a:cs typeface="+mn-cs"/>
                        </a:rPr>
                        <a:t>2,369</a:t>
                      </a:r>
                    </a:p>
                  </a:txBody>
                  <a:tcPr marL="36000" marR="36000" marT="29752" marB="29752" anchor="ct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400946">
                <a:tc>
                  <a:txBody>
                    <a:bodyPr/>
                    <a:lstStyle/>
                    <a:p>
                      <a:r>
                        <a:rPr lang="en-GB" sz="1400" b="0" i="0" noProof="0" dirty="0">
                          <a:solidFill>
                            <a:srgbClr val="002559"/>
                          </a:solidFill>
                          <a:latin typeface="+mj-lt"/>
                        </a:rPr>
                        <a:t>Gross profit</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r" defTabSz="914400" rtl="0" eaLnBrk="1" latinLnBrk="0" hangingPunct="1"/>
                      <a:r>
                        <a:rPr lang="en-GB" sz="1400" b="0" i="0" kern="1200" noProof="0" dirty="0">
                          <a:solidFill>
                            <a:srgbClr val="002559"/>
                          </a:solidFill>
                          <a:latin typeface="+mj-lt"/>
                          <a:ea typeface="+mn-ea"/>
                          <a:cs typeface="+mn-cs"/>
                        </a:rPr>
                        <a:t>1,380</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algn="r" defTabSz="914400" rtl="0" eaLnBrk="1" latinLnBrk="0" hangingPunct="1"/>
                      <a:r>
                        <a:rPr lang="en-GB" sz="1400" b="0" i="0" kern="1200" noProof="0" dirty="0">
                          <a:solidFill>
                            <a:srgbClr val="002559"/>
                          </a:solidFill>
                          <a:latin typeface="+mj-lt"/>
                          <a:ea typeface="+mn-ea"/>
                          <a:cs typeface="+mn-cs"/>
                        </a:rPr>
                        <a:t>1,506</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73197242"/>
                  </a:ext>
                </a:extLst>
              </a:tr>
              <a:tr h="400946">
                <a:tc>
                  <a:txBody>
                    <a:bodyPr/>
                    <a:lstStyle/>
                    <a:p>
                      <a:r>
                        <a:rPr lang="en-GB" sz="1400" b="0" i="1" noProof="0" dirty="0">
                          <a:solidFill>
                            <a:srgbClr val="002559"/>
                          </a:solidFill>
                          <a:latin typeface="+mj-lt"/>
                        </a:rPr>
                        <a:t>Gross margin</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algn="r" defTabSz="914400" rtl="0" eaLnBrk="1" latinLnBrk="0" hangingPunct="1"/>
                      <a:r>
                        <a:rPr lang="en-GB" sz="1400" b="0" i="1" kern="1200" noProof="0" dirty="0">
                          <a:solidFill>
                            <a:srgbClr val="002559"/>
                          </a:solidFill>
                          <a:latin typeface="+mj-lt"/>
                          <a:ea typeface="+mn-ea"/>
                          <a:cs typeface="+mn-cs"/>
                        </a:rPr>
                        <a:t>63%</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noFill/>
                  </a:tcPr>
                </a:tc>
                <a:tc>
                  <a:txBody>
                    <a:bodyPr/>
                    <a:lstStyle/>
                    <a:p>
                      <a:pPr marL="0" algn="r" defTabSz="914400" rtl="0" eaLnBrk="1" latinLnBrk="0" hangingPunct="1"/>
                      <a:r>
                        <a:rPr lang="en-GB" sz="1400" b="0" i="1" kern="1200" noProof="0" dirty="0">
                          <a:solidFill>
                            <a:srgbClr val="002559"/>
                          </a:solidFill>
                          <a:latin typeface="+mj-lt"/>
                          <a:ea typeface="+mn-ea"/>
                          <a:cs typeface="+mn-cs"/>
                        </a:rPr>
                        <a:t>64%</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405835">
                <a:tc>
                  <a:txBody>
                    <a:bodyPr/>
                    <a:lstStyle/>
                    <a:p>
                      <a:r>
                        <a:rPr lang="en-GB" sz="1400" b="0" i="0" noProof="0" dirty="0">
                          <a:solidFill>
                            <a:srgbClr val="002559"/>
                          </a:solidFill>
                          <a:latin typeface="+mj-lt"/>
                        </a:rPr>
                        <a:t>Capacity costs</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algn="r" defTabSz="914400" rtl="0" eaLnBrk="1" latinLnBrk="0" hangingPunct="1"/>
                      <a:r>
                        <a:rPr lang="en-GB" sz="1400" b="0" i="0" kern="1200" noProof="0" dirty="0">
                          <a:solidFill>
                            <a:srgbClr val="002559"/>
                          </a:solidFill>
                          <a:latin typeface="+mj-lt"/>
                          <a:ea typeface="+mn-ea"/>
                          <a:cs typeface="+mn-cs"/>
                        </a:rPr>
                        <a:t>1,116</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r" defTabSz="914400" rtl="0" eaLnBrk="1" latinLnBrk="0" hangingPunct="1"/>
                      <a:r>
                        <a:rPr lang="en-GB" sz="1400" b="0" i="0" kern="1200" noProof="0" dirty="0">
                          <a:solidFill>
                            <a:srgbClr val="002559"/>
                          </a:solidFill>
                          <a:latin typeface="+mj-lt"/>
                          <a:ea typeface="+mn-ea"/>
                          <a:cs typeface="+mn-cs"/>
                        </a:rPr>
                        <a:t> 1,181</a:t>
                      </a:r>
                    </a:p>
                  </a:txBody>
                  <a:tcPr marL="36000" marR="36000" marT="29752" marB="29752" anchor="ct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405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noProof="0" dirty="0">
                          <a:solidFill>
                            <a:srgbClr val="002559"/>
                          </a:solidFill>
                          <a:latin typeface="+mj-lt"/>
                        </a:rPr>
                        <a:t>EBIT</a:t>
                      </a:r>
                      <a:r>
                        <a:rPr lang="en-GB" sz="1400" b="0" i="0" baseline="30000" noProof="0" dirty="0">
                          <a:solidFill>
                            <a:srgbClr val="002559"/>
                          </a:solidFill>
                          <a:latin typeface="+mj-lt"/>
                        </a:rPr>
                        <a:t> </a:t>
                      </a:r>
                    </a:p>
                  </a:txBody>
                  <a:tcPr marL="36000" marR="36000" marT="29752" marB="29752" anchor="ct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algn="r" defTabSz="914400" rtl="0" eaLnBrk="1" latinLnBrk="0" hangingPunct="1"/>
                      <a:r>
                        <a:rPr lang="en-GB" sz="1400" b="0" i="0" kern="1200" noProof="0" dirty="0">
                          <a:solidFill>
                            <a:srgbClr val="002559"/>
                          </a:solidFill>
                          <a:latin typeface="+mj-lt"/>
                          <a:ea typeface="+mn-ea"/>
                          <a:cs typeface="+mn-cs"/>
                        </a:rPr>
                        <a:t>264</a:t>
                      </a:r>
                    </a:p>
                  </a:txBody>
                  <a:tcPr marL="36000" marR="36000" marT="29752" marB="29752" anchor="ctr">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algn="r" defTabSz="914400" rtl="0" eaLnBrk="1" latinLnBrk="0" hangingPunct="1"/>
                      <a:r>
                        <a:rPr lang="en-GB" sz="1400" b="0" i="0" kern="1200" noProof="0" dirty="0">
                          <a:solidFill>
                            <a:srgbClr val="002559"/>
                          </a:solidFill>
                          <a:latin typeface="+mj-lt"/>
                          <a:ea typeface="+mn-ea"/>
                          <a:cs typeface="+mn-cs"/>
                        </a:rPr>
                        <a:t>325</a:t>
                      </a:r>
                    </a:p>
                  </a:txBody>
                  <a:tcPr marL="36000" marR="36000" marT="29752" marB="29752"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9"/>
                  </a:ext>
                </a:extLst>
              </a:tr>
              <a:tr h="4058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1" kern="1200" noProof="0" dirty="0">
                          <a:solidFill>
                            <a:srgbClr val="002559"/>
                          </a:solidFill>
                          <a:latin typeface="+mj-lt"/>
                          <a:ea typeface="+mn-ea"/>
                          <a:cs typeface="+mn-cs"/>
                        </a:rPr>
                        <a:t>EBIT-margin </a:t>
                      </a:r>
                    </a:p>
                  </a:txBody>
                  <a:tcPr marL="36000" marR="36000" marT="29752" marB="29752" anchor="ct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latinLnBrk="0" hangingPunct="1"/>
                      <a:r>
                        <a:rPr lang="en-GB" sz="1400" b="0" i="1" kern="1200" noProof="0" dirty="0">
                          <a:solidFill>
                            <a:srgbClr val="002559"/>
                          </a:solidFill>
                          <a:latin typeface="+mj-lt"/>
                          <a:ea typeface="+mn-ea"/>
                          <a:cs typeface="+mn-cs"/>
                        </a:rPr>
                        <a:t>12%</a:t>
                      </a:r>
                    </a:p>
                  </a:txBody>
                  <a:tcPr marL="36000" marR="36000" marT="29752" marB="29752" anchor="ctr">
                    <a:lnR>
                      <a:noFill/>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914400" rtl="0" eaLnBrk="1" latinLnBrk="0" hangingPunct="1"/>
                      <a:r>
                        <a:rPr lang="en-GB" sz="1400" b="0" i="1" kern="1200" noProof="0" dirty="0">
                          <a:solidFill>
                            <a:srgbClr val="002559"/>
                          </a:solidFill>
                          <a:latin typeface="+mj-lt"/>
                          <a:ea typeface="+mn-ea"/>
                          <a:cs typeface="+mn-cs"/>
                        </a:rPr>
                        <a:t>14%</a:t>
                      </a:r>
                    </a:p>
                  </a:txBody>
                  <a:tcPr marL="36000" marR="36000" marT="29752" marB="29752" anchor="ctr">
                    <a:lnL w="12700" cap="flat" cmpd="sng" algn="ctr">
                      <a:noFill/>
                      <a:prstDash val="solid"/>
                      <a:round/>
                      <a:headEnd type="none" w="med" len="med"/>
                      <a:tailEnd type="none" w="med" len="med"/>
                    </a:lnL>
                    <a:lnR>
                      <a:noFill/>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09996303"/>
                  </a:ext>
                </a:extLst>
              </a:tr>
              <a:tr h="426516">
                <a:tc>
                  <a:txBody>
                    <a:bodyPr/>
                    <a:lstStyle/>
                    <a:p>
                      <a:pPr>
                        <a:spcBef>
                          <a:spcPts val="0"/>
                        </a:spcBef>
                      </a:pPr>
                      <a:r>
                        <a:rPr lang="en-GB" sz="1400" b="0" i="0" noProof="0" dirty="0">
                          <a:solidFill>
                            <a:srgbClr val="002559"/>
                          </a:solidFill>
                          <a:latin typeface="+mj-lt"/>
                        </a:rPr>
                        <a:t>Free cash flow</a:t>
                      </a:r>
                    </a:p>
                  </a:txBody>
                  <a:tcPr marL="36000" marR="36000" marT="29752" marB="2975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latinLnBrk="0" hangingPunct="1">
                        <a:spcBef>
                          <a:spcPts val="300"/>
                        </a:spcBef>
                      </a:pPr>
                      <a:r>
                        <a:rPr lang="en-GB" sz="1400" b="0" i="0" kern="1200" noProof="0" dirty="0">
                          <a:solidFill>
                            <a:srgbClr val="002559"/>
                          </a:solidFill>
                          <a:latin typeface="+mj-lt"/>
                          <a:ea typeface="+mn-ea"/>
                          <a:cs typeface="+mn-cs"/>
                        </a:rPr>
                        <a:t>93</a:t>
                      </a:r>
                    </a:p>
                  </a:txBody>
                  <a:tcPr marL="36000" marR="36000" marT="29752" marB="2975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r" defTabSz="914400" rtl="0" eaLnBrk="1" latinLnBrk="0" hangingPunct="1">
                        <a:spcBef>
                          <a:spcPts val="300"/>
                        </a:spcBef>
                      </a:pPr>
                      <a:r>
                        <a:rPr lang="en-GB" sz="1400" b="0" i="0" kern="1200" noProof="0" dirty="0">
                          <a:solidFill>
                            <a:srgbClr val="002559"/>
                          </a:solidFill>
                          <a:latin typeface="+mj-lt"/>
                          <a:ea typeface="+mn-ea"/>
                          <a:cs typeface="+mn-cs"/>
                        </a:rPr>
                        <a:t>(48)</a:t>
                      </a:r>
                    </a:p>
                  </a:txBody>
                  <a:tcPr marL="36000" marR="36000" marT="29752" marB="29752"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1"/>
                  </a:ext>
                </a:extLst>
              </a:tr>
            </a:tbl>
          </a:graphicData>
        </a:graphic>
      </p:graphicFrame>
      <p:cxnSp>
        <p:nvCxnSpPr>
          <p:cNvPr id="43" name="Straight Connector 42">
            <a:extLst>
              <a:ext uri="{FF2B5EF4-FFF2-40B4-BE49-F238E27FC236}">
                <a16:creationId xmlns:a16="http://schemas.microsoft.com/office/drawing/2014/main" id="{08A62C89-B446-4967-B3B6-C9B7962B4B1F}"/>
              </a:ext>
            </a:extLst>
          </p:cNvPr>
          <p:cNvCxnSpPr>
            <a:cxnSpLocks/>
          </p:cNvCxnSpPr>
          <p:nvPr/>
        </p:nvCxnSpPr>
        <p:spPr bwMode="auto">
          <a:xfrm>
            <a:off x="3597187" y="4577243"/>
            <a:ext cx="290601" cy="0"/>
          </a:xfrm>
          <a:prstGeom prst="line">
            <a:avLst/>
          </a:prstGeom>
          <a:solidFill>
            <a:schemeClr val="bg2"/>
          </a:solidFill>
          <a:ln w="9525" cap="flat" cmpd="sng" algn="ctr">
            <a:solidFill>
              <a:srgbClr val="002559"/>
            </a:solidFill>
            <a:prstDash val="solid"/>
            <a:round/>
            <a:headEnd type="none" w="med" len="med"/>
            <a:tailEnd type="oval" w="med" len="med"/>
          </a:ln>
          <a:effectLst/>
        </p:spPr>
      </p:cxnSp>
      <p:sp>
        <p:nvSpPr>
          <p:cNvPr id="51" name="TextBox 50">
            <a:extLst>
              <a:ext uri="{FF2B5EF4-FFF2-40B4-BE49-F238E27FC236}">
                <a16:creationId xmlns:a16="http://schemas.microsoft.com/office/drawing/2014/main" id="{BA793AA8-E32F-422D-8ED8-3D29DD64E5D4}"/>
              </a:ext>
            </a:extLst>
          </p:cNvPr>
          <p:cNvSpPr txBox="1"/>
          <p:nvPr/>
        </p:nvSpPr>
        <p:spPr>
          <a:xfrm>
            <a:off x="3883886" y="4389373"/>
            <a:ext cx="1372327" cy="507831"/>
          </a:xfrm>
          <a:prstGeom prst="rect">
            <a:avLst/>
          </a:prstGeom>
          <a:noFill/>
        </p:spPr>
        <p:txBody>
          <a:bodyPr wrap="square">
            <a:spAutoFit/>
          </a:bodyPr>
          <a:lstStyle/>
          <a:p>
            <a:pPr>
              <a:spcBef>
                <a:spcPts val="200"/>
              </a:spcBef>
              <a:spcAft>
                <a:spcPts val="100"/>
              </a:spcAft>
            </a:pPr>
            <a:r>
              <a:rPr lang="en-GB" sz="900" dirty="0">
                <a:solidFill>
                  <a:srgbClr val="002060"/>
                </a:solidFill>
              </a:rPr>
              <a:t>Changes in working capital, investments in production capacity</a:t>
            </a:r>
          </a:p>
        </p:txBody>
      </p:sp>
      <p:graphicFrame>
        <p:nvGraphicFramePr>
          <p:cNvPr id="6" name="Chart 1026">
            <a:extLst>
              <a:ext uri="{FF2B5EF4-FFF2-40B4-BE49-F238E27FC236}">
                <a16:creationId xmlns:a16="http://schemas.microsoft.com/office/drawing/2014/main" id="{0E871CA4-3B83-AC1D-D66B-70D9C7A18D2C}"/>
              </a:ext>
            </a:extLst>
          </p:cNvPr>
          <p:cNvGraphicFramePr/>
          <p:nvPr>
            <p:extLst>
              <p:ext uri="{D42A27DB-BD31-4B8C-83A1-F6EECF244321}">
                <p14:modId xmlns:p14="http://schemas.microsoft.com/office/powerpoint/2010/main" val="3530443430"/>
              </p:ext>
            </p:extLst>
          </p:nvPr>
        </p:nvGraphicFramePr>
        <p:xfrm>
          <a:off x="5341619" y="1966985"/>
          <a:ext cx="3472933" cy="121457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5">
            <a:extLst>
              <a:ext uri="{FF2B5EF4-FFF2-40B4-BE49-F238E27FC236}">
                <a16:creationId xmlns:a16="http://schemas.microsoft.com/office/drawing/2014/main" id="{1C7768E0-038D-44E1-D942-E244256C30D4}"/>
              </a:ext>
            </a:extLst>
          </p:cNvPr>
          <p:cNvSpPr>
            <a:spLocks noGrp="1"/>
          </p:cNvSpPr>
          <p:nvPr/>
        </p:nvSpPr>
        <p:spPr bwMode="auto">
          <a:xfrm>
            <a:off x="5410200" y="1522359"/>
            <a:ext cx="2548450" cy="356880"/>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b="1" dirty="0">
                <a:solidFill>
                  <a:srgbClr val="003362"/>
                </a:solidFill>
              </a:rPr>
              <a:t>Gross profit  </a:t>
            </a:r>
          </a:p>
        </p:txBody>
      </p:sp>
      <p:sp>
        <p:nvSpPr>
          <p:cNvPr id="9" name="TextBox 10">
            <a:extLst>
              <a:ext uri="{FF2B5EF4-FFF2-40B4-BE49-F238E27FC236}">
                <a16:creationId xmlns:a16="http://schemas.microsoft.com/office/drawing/2014/main" id="{A10569E8-4977-E13E-8711-82F7628B174A}"/>
              </a:ext>
            </a:extLst>
          </p:cNvPr>
          <p:cNvSpPr txBox="1"/>
          <p:nvPr/>
        </p:nvSpPr>
        <p:spPr>
          <a:xfrm>
            <a:off x="5332114" y="1873005"/>
            <a:ext cx="481222" cy="215444"/>
          </a:xfrm>
          <a:prstGeom prst="rect">
            <a:avLst/>
          </a:prstGeom>
          <a:noFill/>
        </p:spPr>
        <p:txBody>
          <a:bodyPr wrap="none" rtlCol="0">
            <a:spAutoFit/>
          </a:bodyPr>
          <a:lstStyle/>
          <a:p>
            <a:r>
              <a:rPr lang="en-GB" sz="800" dirty="0">
                <a:solidFill>
                  <a:schemeClr val="tx2"/>
                </a:solidFill>
              </a:rPr>
              <a:t>DKKm</a:t>
            </a:r>
          </a:p>
        </p:txBody>
      </p:sp>
      <p:sp>
        <p:nvSpPr>
          <p:cNvPr id="10" name="TextBox 10">
            <a:extLst>
              <a:ext uri="{FF2B5EF4-FFF2-40B4-BE49-F238E27FC236}">
                <a16:creationId xmlns:a16="http://schemas.microsoft.com/office/drawing/2014/main" id="{F5EB2478-76ED-25A4-36D7-EBABAC1F2140}"/>
              </a:ext>
            </a:extLst>
          </p:cNvPr>
          <p:cNvSpPr txBox="1"/>
          <p:nvPr/>
        </p:nvSpPr>
        <p:spPr>
          <a:xfrm>
            <a:off x="8546745" y="1903485"/>
            <a:ext cx="276038" cy="215444"/>
          </a:xfrm>
          <a:prstGeom prst="rect">
            <a:avLst/>
          </a:prstGeom>
          <a:noFill/>
        </p:spPr>
        <p:txBody>
          <a:bodyPr wrap="none" rtlCol="0">
            <a:spAutoFit/>
          </a:bodyPr>
          <a:lstStyle/>
          <a:p>
            <a:pPr algn="r"/>
            <a:r>
              <a:rPr lang="en-GB" sz="800" dirty="0">
                <a:solidFill>
                  <a:schemeClr val="tx2"/>
                </a:solidFill>
              </a:rPr>
              <a:t>%</a:t>
            </a:r>
          </a:p>
        </p:txBody>
      </p:sp>
      <p:sp>
        <p:nvSpPr>
          <p:cNvPr id="11" name="Rectangle 77">
            <a:extLst>
              <a:ext uri="{FF2B5EF4-FFF2-40B4-BE49-F238E27FC236}">
                <a16:creationId xmlns:a16="http://schemas.microsoft.com/office/drawing/2014/main" id="{7FF85814-8866-1625-26B4-4A6F38ED17A4}"/>
              </a:ext>
            </a:extLst>
          </p:cNvPr>
          <p:cNvSpPr/>
          <p:nvPr/>
        </p:nvSpPr>
        <p:spPr bwMode="auto">
          <a:xfrm>
            <a:off x="5434176" y="1809095"/>
            <a:ext cx="79200" cy="72000"/>
          </a:xfrm>
          <a:prstGeom prst="rect">
            <a:avLst/>
          </a:prstGeom>
          <a:solidFill>
            <a:srgbClr val="00255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12" name="Rectangle 79">
            <a:extLst>
              <a:ext uri="{FF2B5EF4-FFF2-40B4-BE49-F238E27FC236}">
                <a16:creationId xmlns:a16="http://schemas.microsoft.com/office/drawing/2014/main" id="{6630CE67-7965-060A-A71B-8AD17DA00937}"/>
              </a:ext>
            </a:extLst>
          </p:cNvPr>
          <p:cNvSpPr/>
          <p:nvPr/>
        </p:nvSpPr>
        <p:spPr bwMode="auto">
          <a:xfrm>
            <a:off x="5558979" y="1785383"/>
            <a:ext cx="610230" cy="15287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GB" sz="800" dirty="0">
                <a:solidFill>
                  <a:srgbClr val="8C8C8C"/>
                </a:solidFill>
              </a:rPr>
              <a:t>Gross profit</a:t>
            </a:r>
          </a:p>
        </p:txBody>
      </p:sp>
      <p:sp>
        <p:nvSpPr>
          <p:cNvPr id="13" name="Rectangle 90">
            <a:extLst>
              <a:ext uri="{FF2B5EF4-FFF2-40B4-BE49-F238E27FC236}">
                <a16:creationId xmlns:a16="http://schemas.microsoft.com/office/drawing/2014/main" id="{BEF94FA7-AABD-555E-B3E7-B2F00653CB94}"/>
              </a:ext>
            </a:extLst>
          </p:cNvPr>
          <p:cNvSpPr/>
          <p:nvPr/>
        </p:nvSpPr>
        <p:spPr bwMode="auto">
          <a:xfrm>
            <a:off x="6337020" y="1786903"/>
            <a:ext cx="937762" cy="14581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800" b="0" i="0" u="none" strike="noStrike" cap="none" normalizeH="0" baseline="0" dirty="0">
                <a:ln>
                  <a:noFill/>
                </a:ln>
                <a:solidFill>
                  <a:srgbClr val="8C8C8C"/>
                </a:solidFill>
                <a:effectLst/>
                <a:latin typeface="Arial" charset="0"/>
              </a:rPr>
              <a:t>Margin % </a:t>
            </a:r>
          </a:p>
        </p:txBody>
      </p:sp>
      <p:cxnSp>
        <p:nvCxnSpPr>
          <p:cNvPr id="14" name="Lige forbindelse 13">
            <a:extLst>
              <a:ext uri="{FF2B5EF4-FFF2-40B4-BE49-F238E27FC236}">
                <a16:creationId xmlns:a16="http://schemas.microsoft.com/office/drawing/2014/main" id="{E292B67A-6AA9-4582-15AB-6ED3B94A7B52}"/>
              </a:ext>
            </a:extLst>
          </p:cNvPr>
          <p:cNvCxnSpPr>
            <a:cxnSpLocks/>
          </p:cNvCxnSpPr>
          <p:nvPr/>
        </p:nvCxnSpPr>
        <p:spPr bwMode="auto">
          <a:xfrm>
            <a:off x="6200815" y="1846318"/>
            <a:ext cx="90000" cy="0"/>
          </a:xfrm>
          <a:prstGeom prst="line">
            <a:avLst/>
          </a:prstGeom>
          <a:solidFill>
            <a:schemeClr val="bg2"/>
          </a:solidFill>
          <a:ln w="25400" cap="flat" cmpd="sng" algn="ctr">
            <a:solidFill>
              <a:srgbClr val="FF3317"/>
            </a:solidFill>
            <a:prstDash val="solid"/>
            <a:round/>
            <a:headEnd type="none" w="med" len="med"/>
            <a:tailEnd type="none" w="med" len="med"/>
          </a:ln>
          <a:effectLst/>
        </p:spPr>
      </p:cxnSp>
      <p:graphicFrame>
        <p:nvGraphicFramePr>
          <p:cNvPr id="15" name="Chart 1026">
            <a:extLst>
              <a:ext uri="{FF2B5EF4-FFF2-40B4-BE49-F238E27FC236}">
                <a16:creationId xmlns:a16="http://schemas.microsoft.com/office/drawing/2014/main" id="{2E2F3E7E-2A41-F367-7881-EDD89537B3BA}"/>
              </a:ext>
            </a:extLst>
          </p:cNvPr>
          <p:cNvGraphicFramePr/>
          <p:nvPr>
            <p:extLst>
              <p:ext uri="{D42A27DB-BD31-4B8C-83A1-F6EECF244321}">
                <p14:modId xmlns:p14="http://schemas.microsoft.com/office/powerpoint/2010/main" val="1607025660"/>
              </p:ext>
            </p:extLst>
          </p:nvPr>
        </p:nvGraphicFramePr>
        <p:xfrm>
          <a:off x="5344954" y="3794020"/>
          <a:ext cx="3452972" cy="1121198"/>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5">
            <a:extLst>
              <a:ext uri="{FF2B5EF4-FFF2-40B4-BE49-F238E27FC236}">
                <a16:creationId xmlns:a16="http://schemas.microsoft.com/office/drawing/2014/main" id="{AF20AA66-2999-C1F7-C226-179456A36F54}"/>
              </a:ext>
            </a:extLst>
          </p:cNvPr>
          <p:cNvSpPr>
            <a:spLocks noGrp="1"/>
          </p:cNvSpPr>
          <p:nvPr/>
        </p:nvSpPr>
        <p:spPr bwMode="auto">
          <a:xfrm>
            <a:off x="5410199" y="3260475"/>
            <a:ext cx="3412583" cy="356880"/>
          </a:xfrm>
          <a:prstGeom prst="rect">
            <a:avLst/>
          </a:prstGeom>
          <a:noFill/>
          <a:ln w="9525">
            <a:noFill/>
            <a:miter lim="800000"/>
            <a:headEnd/>
            <a:tailEnd/>
          </a:ln>
          <a:effectLst/>
        </p:spPr>
        <p:txBody>
          <a:bodyPr vert="horz" wrap="square" lIns="14400" tIns="45720" rIns="0" bIns="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400" b="1" dirty="0">
                <a:solidFill>
                  <a:srgbClr val="003362"/>
                </a:solidFill>
              </a:rPr>
              <a:t>Capacity costs </a:t>
            </a:r>
          </a:p>
        </p:txBody>
      </p:sp>
      <p:sp>
        <p:nvSpPr>
          <p:cNvPr id="17" name="TextBox 10">
            <a:extLst>
              <a:ext uri="{FF2B5EF4-FFF2-40B4-BE49-F238E27FC236}">
                <a16:creationId xmlns:a16="http://schemas.microsoft.com/office/drawing/2014/main" id="{C01A25B5-590B-5443-BD45-1A5226160EA0}"/>
              </a:ext>
            </a:extLst>
          </p:cNvPr>
          <p:cNvSpPr txBox="1"/>
          <p:nvPr/>
        </p:nvSpPr>
        <p:spPr>
          <a:xfrm>
            <a:off x="5327334" y="3648621"/>
            <a:ext cx="481222" cy="215444"/>
          </a:xfrm>
          <a:prstGeom prst="rect">
            <a:avLst/>
          </a:prstGeom>
          <a:noFill/>
        </p:spPr>
        <p:txBody>
          <a:bodyPr wrap="none" rtlCol="0">
            <a:spAutoFit/>
          </a:bodyPr>
          <a:lstStyle/>
          <a:p>
            <a:r>
              <a:rPr lang="en-GB" sz="800" dirty="0">
                <a:solidFill>
                  <a:schemeClr val="tx2"/>
                </a:solidFill>
              </a:rPr>
              <a:t>DKKm</a:t>
            </a:r>
          </a:p>
        </p:txBody>
      </p:sp>
      <p:sp>
        <p:nvSpPr>
          <p:cNvPr id="18" name="TextBox 10">
            <a:extLst>
              <a:ext uri="{FF2B5EF4-FFF2-40B4-BE49-F238E27FC236}">
                <a16:creationId xmlns:a16="http://schemas.microsoft.com/office/drawing/2014/main" id="{71A13A0B-FAC1-5507-534F-7487ACCAC691}"/>
              </a:ext>
            </a:extLst>
          </p:cNvPr>
          <p:cNvSpPr txBox="1"/>
          <p:nvPr/>
        </p:nvSpPr>
        <p:spPr>
          <a:xfrm>
            <a:off x="8542435" y="3646081"/>
            <a:ext cx="276038" cy="215444"/>
          </a:xfrm>
          <a:prstGeom prst="rect">
            <a:avLst/>
          </a:prstGeom>
          <a:noFill/>
        </p:spPr>
        <p:txBody>
          <a:bodyPr wrap="none" rtlCol="0">
            <a:spAutoFit/>
          </a:bodyPr>
          <a:lstStyle/>
          <a:p>
            <a:pPr algn="r"/>
            <a:r>
              <a:rPr lang="en-GB" sz="800" dirty="0">
                <a:solidFill>
                  <a:schemeClr val="tx2"/>
                </a:solidFill>
              </a:rPr>
              <a:t>%</a:t>
            </a:r>
          </a:p>
        </p:txBody>
      </p:sp>
      <p:sp>
        <p:nvSpPr>
          <p:cNvPr id="20" name="Rectangle 79">
            <a:extLst>
              <a:ext uri="{FF2B5EF4-FFF2-40B4-BE49-F238E27FC236}">
                <a16:creationId xmlns:a16="http://schemas.microsoft.com/office/drawing/2014/main" id="{D5D92251-2BDA-CAB3-E8D0-3B502D1EA45E}"/>
              </a:ext>
            </a:extLst>
          </p:cNvPr>
          <p:cNvSpPr/>
          <p:nvPr/>
        </p:nvSpPr>
        <p:spPr bwMode="auto">
          <a:xfrm>
            <a:off x="5561039" y="3529522"/>
            <a:ext cx="442104" cy="14261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r>
              <a:rPr lang="en-GB" sz="800" dirty="0">
                <a:solidFill>
                  <a:srgbClr val="8C8C8C"/>
                </a:solidFill>
              </a:rPr>
              <a:t>Costs</a:t>
            </a:r>
          </a:p>
        </p:txBody>
      </p:sp>
      <p:sp>
        <p:nvSpPr>
          <p:cNvPr id="23" name="Rectangle 90">
            <a:extLst>
              <a:ext uri="{FF2B5EF4-FFF2-40B4-BE49-F238E27FC236}">
                <a16:creationId xmlns:a16="http://schemas.microsoft.com/office/drawing/2014/main" id="{6B9E548D-5FF7-C04E-E3C7-B9A174362609}"/>
              </a:ext>
            </a:extLst>
          </p:cNvPr>
          <p:cNvSpPr/>
          <p:nvPr/>
        </p:nvSpPr>
        <p:spPr bwMode="auto">
          <a:xfrm>
            <a:off x="6063047" y="3527922"/>
            <a:ext cx="1122051" cy="142616"/>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800" b="0" i="0" u="none" strike="noStrike" cap="none" normalizeH="0" baseline="0" dirty="0">
                <a:ln>
                  <a:noFill/>
                </a:ln>
                <a:solidFill>
                  <a:srgbClr val="8C8C8C"/>
                </a:solidFill>
                <a:effectLst/>
                <a:latin typeface="Arial" charset="0"/>
              </a:rPr>
              <a:t> in % of revenue</a:t>
            </a:r>
          </a:p>
        </p:txBody>
      </p:sp>
      <p:cxnSp>
        <p:nvCxnSpPr>
          <p:cNvPr id="28" name="Lige forbindelse 27">
            <a:extLst>
              <a:ext uri="{FF2B5EF4-FFF2-40B4-BE49-F238E27FC236}">
                <a16:creationId xmlns:a16="http://schemas.microsoft.com/office/drawing/2014/main" id="{9F5D52D9-DDEB-39FA-540E-9F1ABABFC808}"/>
              </a:ext>
            </a:extLst>
          </p:cNvPr>
          <p:cNvCxnSpPr>
            <a:cxnSpLocks/>
          </p:cNvCxnSpPr>
          <p:nvPr/>
        </p:nvCxnSpPr>
        <p:spPr bwMode="auto">
          <a:xfrm>
            <a:off x="5945029" y="3594480"/>
            <a:ext cx="90000" cy="0"/>
          </a:xfrm>
          <a:prstGeom prst="line">
            <a:avLst/>
          </a:prstGeom>
          <a:solidFill>
            <a:schemeClr val="bg2"/>
          </a:solidFill>
          <a:ln w="25400" cap="flat" cmpd="sng" algn="ctr">
            <a:solidFill>
              <a:srgbClr val="FF3317"/>
            </a:solidFill>
            <a:prstDash val="solid"/>
            <a:round/>
            <a:headEnd type="none" w="med" len="med"/>
            <a:tailEnd type="none" w="med" len="med"/>
          </a:ln>
          <a:effectLst/>
        </p:spPr>
      </p:cxnSp>
      <p:sp>
        <p:nvSpPr>
          <p:cNvPr id="27" name="Rectangle 77">
            <a:extLst>
              <a:ext uri="{FF2B5EF4-FFF2-40B4-BE49-F238E27FC236}">
                <a16:creationId xmlns:a16="http://schemas.microsoft.com/office/drawing/2014/main" id="{200CF0CE-264C-F5E1-73E6-A5108A114598}"/>
              </a:ext>
            </a:extLst>
          </p:cNvPr>
          <p:cNvSpPr/>
          <p:nvPr/>
        </p:nvSpPr>
        <p:spPr bwMode="auto">
          <a:xfrm>
            <a:off x="5428515" y="3558671"/>
            <a:ext cx="79200" cy="72000"/>
          </a:xfrm>
          <a:prstGeom prst="rect">
            <a:avLst/>
          </a:prstGeom>
          <a:solidFill>
            <a:srgbClr val="00255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chemeClr val="tx1"/>
              </a:solidFill>
              <a:effectLst/>
              <a:latin typeface="Arial" charset="0"/>
            </a:endParaRPr>
          </a:p>
        </p:txBody>
      </p:sp>
      <p:sp>
        <p:nvSpPr>
          <p:cNvPr id="21" name="TextBox 50">
            <a:extLst>
              <a:ext uri="{FF2B5EF4-FFF2-40B4-BE49-F238E27FC236}">
                <a16:creationId xmlns:a16="http://schemas.microsoft.com/office/drawing/2014/main" id="{A1C33D52-C6F2-4493-38F8-FCF815CC62BD}"/>
              </a:ext>
            </a:extLst>
          </p:cNvPr>
          <p:cNvSpPr txBox="1"/>
          <p:nvPr/>
        </p:nvSpPr>
        <p:spPr>
          <a:xfrm>
            <a:off x="3889705" y="1976671"/>
            <a:ext cx="1434177" cy="669414"/>
          </a:xfrm>
          <a:prstGeom prst="rect">
            <a:avLst/>
          </a:prstGeom>
          <a:noFill/>
        </p:spPr>
        <p:txBody>
          <a:bodyPr wrap="square">
            <a:spAutoFit/>
          </a:bodyPr>
          <a:lstStyle/>
          <a:p>
            <a:pPr>
              <a:spcBef>
                <a:spcPts val="200"/>
              </a:spcBef>
              <a:spcAft>
                <a:spcPts val="100"/>
              </a:spcAft>
            </a:pPr>
            <a:r>
              <a:rPr lang="en-GB" sz="900" dirty="0">
                <a:solidFill>
                  <a:srgbClr val="002559"/>
                </a:solidFill>
              </a:rPr>
              <a:t>10% growth in local currencies disregarding German rebate increase</a:t>
            </a:r>
          </a:p>
          <a:p>
            <a:pPr>
              <a:spcBef>
                <a:spcPts val="200"/>
              </a:spcBef>
              <a:spcAft>
                <a:spcPts val="100"/>
              </a:spcAft>
            </a:pPr>
            <a:r>
              <a:rPr lang="en-GB" sz="800" dirty="0">
                <a:solidFill>
                  <a:srgbClr val="002559"/>
                </a:solidFill>
              </a:rPr>
              <a:t> </a:t>
            </a:r>
          </a:p>
        </p:txBody>
      </p:sp>
      <p:cxnSp>
        <p:nvCxnSpPr>
          <p:cNvPr id="22" name="Straight Connector 42">
            <a:extLst>
              <a:ext uri="{FF2B5EF4-FFF2-40B4-BE49-F238E27FC236}">
                <a16:creationId xmlns:a16="http://schemas.microsoft.com/office/drawing/2014/main" id="{6BF66C4D-A487-F047-5A47-A9877174C972}"/>
              </a:ext>
            </a:extLst>
          </p:cNvPr>
          <p:cNvCxnSpPr>
            <a:cxnSpLocks/>
          </p:cNvCxnSpPr>
          <p:nvPr/>
        </p:nvCxnSpPr>
        <p:spPr bwMode="auto">
          <a:xfrm>
            <a:off x="3596027" y="2181885"/>
            <a:ext cx="290601" cy="0"/>
          </a:xfrm>
          <a:prstGeom prst="line">
            <a:avLst/>
          </a:prstGeom>
          <a:solidFill>
            <a:schemeClr val="bg2"/>
          </a:solidFill>
          <a:ln w="9525" cap="flat" cmpd="sng" algn="ctr">
            <a:solidFill>
              <a:srgbClr val="002559"/>
            </a:solidFill>
            <a:prstDash val="solid"/>
            <a:round/>
            <a:headEnd type="none" w="med" len="med"/>
            <a:tailEnd type="oval" w="med" len="med"/>
          </a:ln>
          <a:effectLst/>
        </p:spPr>
      </p:cxnSp>
      <p:sp>
        <p:nvSpPr>
          <p:cNvPr id="3" name="TextBox 50">
            <a:extLst>
              <a:ext uri="{FF2B5EF4-FFF2-40B4-BE49-F238E27FC236}">
                <a16:creationId xmlns:a16="http://schemas.microsoft.com/office/drawing/2014/main" id="{00D2DD89-D74F-2184-B32F-290C1F350ABB}"/>
              </a:ext>
            </a:extLst>
          </p:cNvPr>
          <p:cNvSpPr txBox="1"/>
          <p:nvPr/>
        </p:nvSpPr>
        <p:spPr>
          <a:xfrm>
            <a:off x="3901999" y="3594223"/>
            <a:ext cx="1498041" cy="369332"/>
          </a:xfrm>
          <a:prstGeom prst="rect">
            <a:avLst/>
          </a:prstGeom>
          <a:noFill/>
        </p:spPr>
        <p:txBody>
          <a:bodyPr wrap="square">
            <a:spAutoFit/>
          </a:bodyPr>
          <a:lstStyle/>
          <a:p>
            <a:pPr>
              <a:spcBef>
                <a:spcPts val="200"/>
              </a:spcBef>
              <a:spcAft>
                <a:spcPts val="100"/>
              </a:spcAft>
            </a:pPr>
            <a:r>
              <a:rPr lang="en-GB" sz="900" dirty="0">
                <a:solidFill>
                  <a:srgbClr val="002559"/>
                </a:solidFill>
              </a:rPr>
              <a:t>33% growth in local currencies; 23% in DKK</a:t>
            </a:r>
          </a:p>
        </p:txBody>
      </p:sp>
      <p:cxnSp>
        <p:nvCxnSpPr>
          <p:cNvPr id="4" name="Straight Connector 42">
            <a:extLst>
              <a:ext uri="{FF2B5EF4-FFF2-40B4-BE49-F238E27FC236}">
                <a16:creationId xmlns:a16="http://schemas.microsoft.com/office/drawing/2014/main" id="{23026CDB-D06E-AF5D-749A-F267443E272A}"/>
              </a:ext>
            </a:extLst>
          </p:cNvPr>
          <p:cNvCxnSpPr>
            <a:cxnSpLocks/>
          </p:cNvCxnSpPr>
          <p:nvPr/>
        </p:nvCxnSpPr>
        <p:spPr bwMode="auto">
          <a:xfrm>
            <a:off x="3608321" y="3766695"/>
            <a:ext cx="290601" cy="0"/>
          </a:xfrm>
          <a:prstGeom prst="line">
            <a:avLst/>
          </a:prstGeom>
          <a:solidFill>
            <a:schemeClr val="bg2"/>
          </a:solidFill>
          <a:ln w="9525" cap="flat" cmpd="sng" algn="ctr">
            <a:solidFill>
              <a:srgbClr val="002559"/>
            </a:solidFill>
            <a:prstDash val="solid"/>
            <a:round/>
            <a:headEnd type="none" w="med" len="med"/>
            <a:tailEnd type="oval" w="med" len="med"/>
          </a:ln>
          <a:effectLst/>
        </p:spPr>
      </p:cxnSp>
      <p:sp>
        <p:nvSpPr>
          <p:cNvPr id="7" name="TextBox 50">
            <a:extLst>
              <a:ext uri="{FF2B5EF4-FFF2-40B4-BE49-F238E27FC236}">
                <a16:creationId xmlns:a16="http://schemas.microsoft.com/office/drawing/2014/main" id="{0ADAC1D0-9758-301F-ED73-BB0E1BD0AD86}"/>
              </a:ext>
            </a:extLst>
          </p:cNvPr>
          <p:cNvSpPr txBox="1"/>
          <p:nvPr/>
        </p:nvSpPr>
        <p:spPr>
          <a:xfrm>
            <a:off x="3908743" y="3139723"/>
            <a:ext cx="1498041" cy="369332"/>
          </a:xfrm>
          <a:prstGeom prst="rect">
            <a:avLst/>
          </a:prstGeom>
          <a:noFill/>
        </p:spPr>
        <p:txBody>
          <a:bodyPr wrap="square">
            <a:spAutoFit/>
          </a:bodyPr>
          <a:lstStyle/>
          <a:p>
            <a:pPr>
              <a:spcBef>
                <a:spcPts val="200"/>
              </a:spcBef>
              <a:spcAft>
                <a:spcPts val="100"/>
              </a:spcAft>
            </a:pPr>
            <a:r>
              <a:rPr lang="en-GB" sz="900" dirty="0">
                <a:solidFill>
                  <a:srgbClr val="002559"/>
                </a:solidFill>
              </a:rPr>
              <a:t>One-off costs to</a:t>
            </a:r>
            <a:br>
              <a:rPr lang="en-GB" sz="900" dirty="0">
                <a:solidFill>
                  <a:srgbClr val="002559"/>
                </a:solidFill>
              </a:rPr>
            </a:br>
            <a:r>
              <a:rPr lang="en-GB" sz="900" dirty="0">
                <a:solidFill>
                  <a:srgbClr val="002559"/>
                </a:solidFill>
              </a:rPr>
              <a:t>leadership changes</a:t>
            </a:r>
          </a:p>
        </p:txBody>
      </p:sp>
      <p:cxnSp>
        <p:nvCxnSpPr>
          <p:cNvPr id="24" name="Straight Connector 42">
            <a:extLst>
              <a:ext uri="{FF2B5EF4-FFF2-40B4-BE49-F238E27FC236}">
                <a16:creationId xmlns:a16="http://schemas.microsoft.com/office/drawing/2014/main" id="{31CF26AA-451B-A240-0864-B455A6D60FBB}"/>
              </a:ext>
            </a:extLst>
          </p:cNvPr>
          <p:cNvCxnSpPr>
            <a:cxnSpLocks/>
          </p:cNvCxnSpPr>
          <p:nvPr/>
        </p:nvCxnSpPr>
        <p:spPr bwMode="auto">
          <a:xfrm>
            <a:off x="3615065" y="3312195"/>
            <a:ext cx="290601" cy="0"/>
          </a:xfrm>
          <a:prstGeom prst="line">
            <a:avLst/>
          </a:prstGeom>
          <a:solidFill>
            <a:schemeClr val="bg2"/>
          </a:solidFill>
          <a:ln w="9525" cap="flat" cmpd="sng" algn="ctr">
            <a:solidFill>
              <a:srgbClr val="002559"/>
            </a:solidFill>
            <a:prstDash val="solid"/>
            <a:round/>
            <a:headEnd type="none" w="med" len="med"/>
            <a:tailEnd type="oval" w="med" len="med"/>
          </a:ln>
          <a:effectLst/>
        </p:spPr>
      </p:cxnSp>
      <p:sp>
        <p:nvSpPr>
          <p:cNvPr id="35" name="Title 34">
            <a:extLst>
              <a:ext uri="{FF2B5EF4-FFF2-40B4-BE49-F238E27FC236}">
                <a16:creationId xmlns:a16="http://schemas.microsoft.com/office/drawing/2014/main" id="{24E04850-14DB-D078-5EEE-C409C2A8C2D5}"/>
              </a:ext>
            </a:extLst>
          </p:cNvPr>
          <p:cNvSpPr>
            <a:spLocks noGrp="1"/>
          </p:cNvSpPr>
          <p:nvPr>
            <p:ph type="title"/>
          </p:nvPr>
        </p:nvSpPr>
        <p:spPr/>
        <p:txBody>
          <a:bodyPr/>
          <a:lstStyle/>
          <a:p>
            <a:r>
              <a:rPr lang="en-US" dirty="0"/>
              <a:t>Sales growth drives margin improvements in H1</a:t>
            </a:r>
            <a:endParaRPr lang="LID4096" dirty="0"/>
          </a:p>
        </p:txBody>
      </p:sp>
    </p:spTree>
    <p:extLst>
      <p:ext uri="{BB962C8B-B14F-4D97-AF65-F5344CB8AC3E}">
        <p14:creationId xmlns:p14="http://schemas.microsoft.com/office/powerpoint/2010/main" val="1824201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afrundede hjørner 11">
            <a:extLst>
              <a:ext uri="{FF2B5EF4-FFF2-40B4-BE49-F238E27FC236}">
                <a16:creationId xmlns:a16="http://schemas.microsoft.com/office/drawing/2014/main" id="{1AB0093C-3604-DAE0-B0E0-D26A571F4124}"/>
              </a:ext>
            </a:extLst>
          </p:cNvPr>
          <p:cNvSpPr/>
          <p:nvPr/>
        </p:nvSpPr>
        <p:spPr bwMode="auto">
          <a:xfrm>
            <a:off x="409328" y="4114800"/>
            <a:ext cx="8375896" cy="601954"/>
          </a:xfrm>
          <a:prstGeom prst="roundRect">
            <a:avLst/>
          </a:prstGeom>
          <a:solidFill>
            <a:srgbClr val="BFBFBF"/>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rgbClr val="BFBFBF"/>
              </a:solidFill>
              <a:effectLst/>
              <a:latin typeface="Arial" charset="0"/>
            </a:endParaRPr>
          </a:p>
        </p:txBody>
      </p:sp>
      <p:sp>
        <p:nvSpPr>
          <p:cNvPr id="2" name="Title 1"/>
          <p:cNvSpPr>
            <a:spLocks noGrp="1"/>
          </p:cNvSpPr>
          <p:nvPr>
            <p:ph type="title"/>
          </p:nvPr>
        </p:nvSpPr>
        <p:spPr/>
        <p:txBody>
          <a:bodyPr/>
          <a:lstStyle/>
          <a:p>
            <a:r>
              <a:rPr lang="en-US" dirty="0">
                <a:solidFill>
                  <a:srgbClr val="003362"/>
                </a:solidFill>
              </a:rPr>
              <a:t>Progress on long-term strategy  </a:t>
            </a:r>
            <a:endParaRPr lang="da-DK" dirty="0">
              <a:solidFill>
                <a:srgbClr val="003362"/>
              </a:solidFill>
            </a:endParaRPr>
          </a:p>
        </p:txBody>
      </p:sp>
      <p:sp>
        <p:nvSpPr>
          <p:cNvPr id="24" name="Text Placeholder 23">
            <a:extLst>
              <a:ext uri="{FF2B5EF4-FFF2-40B4-BE49-F238E27FC236}">
                <a16:creationId xmlns:a16="http://schemas.microsoft.com/office/drawing/2014/main" id="{5775F00C-C69D-44DC-807E-8D815CB6E0DC}"/>
              </a:ext>
            </a:extLst>
          </p:cNvPr>
          <p:cNvSpPr>
            <a:spLocks noGrp="1"/>
          </p:cNvSpPr>
          <p:nvPr>
            <p:ph type="body" sz="quarter" idx="14"/>
          </p:nvPr>
        </p:nvSpPr>
        <p:spPr/>
        <p:txBody>
          <a:bodyPr/>
          <a:lstStyle/>
          <a:p>
            <a:endParaRPr lang="da-DK" dirty="0"/>
          </a:p>
        </p:txBody>
      </p:sp>
      <p:sp>
        <p:nvSpPr>
          <p:cNvPr id="7" name="Rectangle 6">
            <a:extLst>
              <a:ext uri="{FF2B5EF4-FFF2-40B4-BE49-F238E27FC236}">
                <a16:creationId xmlns:a16="http://schemas.microsoft.com/office/drawing/2014/main" id="{EA6BD251-4BA9-4086-BF22-4EAC1884044C}"/>
              </a:ext>
            </a:extLst>
          </p:cNvPr>
          <p:cNvSpPr/>
          <p:nvPr/>
        </p:nvSpPr>
        <p:spPr>
          <a:xfrm>
            <a:off x="787180" y="1629560"/>
            <a:ext cx="2211031" cy="400110"/>
          </a:xfrm>
          <a:prstGeom prst="rect">
            <a:avLst/>
          </a:prstGeom>
          <a:noFill/>
        </p:spPr>
        <p:txBody>
          <a:bodyPr wrap="square">
            <a:spAutoFit/>
          </a:bodyPr>
          <a:lstStyle/>
          <a:p>
            <a:pPr defTabSz="685783">
              <a:defRPr/>
            </a:pPr>
            <a:r>
              <a:rPr lang="en-US" sz="1000" b="1" spc="-30" dirty="0">
                <a:solidFill>
                  <a:srgbClr val="002559"/>
                </a:solidFill>
                <a:latin typeface="Georgia" panose="02040502050405020303" pitchFamily="18" charset="0"/>
              </a:rPr>
              <a:t>Succeed in </a:t>
            </a:r>
            <a:br>
              <a:rPr lang="en-US" sz="1000" b="1" spc="-30" dirty="0">
                <a:solidFill>
                  <a:srgbClr val="002559"/>
                </a:solidFill>
                <a:latin typeface="Georgia" panose="02040502050405020303" pitchFamily="18" charset="0"/>
              </a:rPr>
            </a:br>
            <a:r>
              <a:rPr lang="en-US" sz="1000" b="1" spc="-30" dirty="0">
                <a:solidFill>
                  <a:srgbClr val="002559"/>
                </a:solidFill>
                <a:latin typeface="Georgia" panose="02040502050405020303" pitchFamily="18" charset="0"/>
              </a:rPr>
              <a:t>North America</a:t>
            </a:r>
          </a:p>
        </p:txBody>
      </p:sp>
      <p:cxnSp>
        <p:nvCxnSpPr>
          <p:cNvPr id="8" name="Lige forbindelse 6">
            <a:extLst>
              <a:ext uri="{FF2B5EF4-FFF2-40B4-BE49-F238E27FC236}">
                <a16:creationId xmlns:a16="http://schemas.microsoft.com/office/drawing/2014/main" id="{9B29EF93-8F54-44AD-8FEC-C646D6F79149}"/>
              </a:ext>
            </a:extLst>
          </p:cNvPr>
          <p:cNvCxnSpPr>
            <a:cxnSpLocks/>
          </p:cNvCxnSpPr>
          <p:nvPr/>
        </p:nvCxnSpPr>
        <p:spPr bwMode="auto">
          <a:xfrm>
            <a:off x="2375755" y="1598446"/>
            <a:ext cx="0" cy="234000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7C55F38C-52CD-4A1B-BC4E-D8B80FB5D48B}"/>
              </a:ext>
            </a:extLst>
          </p:cNvPr>
          <p:cNvCxnSpPr>
            <a:cxnSpLocks/>
          </p:cNvCxnSpPr>
          <p:nvPr/>
        </p:nvCxnSpPr>
        <p:spPr bwMode="auto">
          <a:xfrm>
            <a:off x="396628" y="2103698"/>
            <a:ext cx="1917947" cy="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sp>
        <p:nvSpPr>
          <p:cNvPr id="26" name="TextBox 44">
            <a:extLst>
              <a:ext uri="{FF2B5EF4-FFF2-40B4-BE49-F238E27FC236}">
                <a16:creationId xmlns:a16="http://schemas.microsoft.com/office/drawing/2014/main" id="{2E072045-075F-4C9A-B5CE-6C93834E90BB}"/>
              </a:ext>
            </a:extLst>
          </p:cNvPr>
          <p:cNvSpPr txBox="1"/>
          <p:nvPr/>
        </p:nvSpPr>
        <p:spPr>
          <a:xfrm>
            <a:off x="322983" y="2558954"/>
            <a:ext cx="486351" cy="184666"/>
          </a:xfrm>
          <a:prstGeom prst="rect">
            <a:avLst/>
          </a:prstGeom>
          <a:noFill/>
        </p:spPr>
        <p:txBody>
          <a:bodyPr wrap="square" rtlCol="0">
            <a:spAutoFit/>
          </a:bodyPr>
          <a:lstStyle/>
          <a:p>
            <a:pPr algn="ctr"/>
            <a:r>
              <a:rPr lang="en-GB" sz="600" dirty="0">
                <a:solidFill>
                  <a:srgbClr val="003263"/>
                </a:solidFill>
              </a:rPr>
              <a:t>Growth</a:t>
            </a:r>
          </a:p>
        </p:txBody>
      </p:sp>
      <p:sp>
        <p:nvSpPr>
          <p:cNvPr id="28" name="Tekstboks 23">
            <a:extLst>
              <a:ext uri="{FF2B5EF4-FFF2-40B4-BE49-F238E27FC236}">
                <a16:creationId xmlns:a16="http://schemas.microsoft.com/office/drawing/2014/main" id="{E9D67D6C-9A7C-4C14-B245-7492768EBBF5}"/>
              </a:ext>
            </a:extLst>
          </p:cNvPr>
          <p:cNvSpPr txBox="1"/>
          <p:nvPr/>
        </p:nvSpPr>
        <p:spPr>
          <a:xfrm>
            <a:off x="788703" y="2125634"/>
            <a:ext cx="1683635" cy="1092607"/>
          </a:xfrm>
          <a:prstGeom prst="rect">
            <a:avLst/>
          </a:prstGeom>
          <a:noFill/>
        </p:spPr>
        <p:txBody>
          <a:bodyPr wrap="square" rtlCol="0">
            <a:spAutoFit/>
          </a:bodyPr>
          <a:lstStyle/>
          <a:p>
            <a:pPr>
              <a:spcAft>
                <a:spcPts val="0"/>
              </a:spcAft>
            </a:pPr>
            <a:r>
              <a:rPr lang="en-GB" sz="1100" dirty="0">
                <a:solidFill>
                  <a:srgbClr val="003362"/>
                </a:solidFill>
              </a:rPr>
              <a:t>Execution of new US tablet business model </a:t>
            </a:r>
          </a:p>
          <a:p>
            <a:pPr>
              <a:spcAft>
                <a:spcPts val="0"/>
              </a:spcAft>
            </a:pPr>
            <a:endParaRPr lang="en-GB" sz="1100" dirty="0">
              <a:solidFill>
                <a:srgbClr val="003362"/>
              </a:solidFill>
            </a:endParaRPr>
          </a:p>
          <a:p>
            <a:pPr>
              <a:spcAft>
                <a:spcPts val="0"/>
              </a:spcAft>
            </a:pPr>
            <a:r>
              <a:rPr lang="en-GB" sz="1100" dirty="0">
                <a:solidFill>
                  <a:srgbClr val="003362"/>
                </a:solidFill>
              </a:rPr>
              <a:t>Independent sales  organisation in Canada</a:t>
            </a:r>
          </a:p>
          <a:p>
            <a:endParaRPr lang="en-GB" sz="1000" dirty="0">
              <a:solidFill>
                <a:srgbClr val="003362"/>
              </a:solidFill>
              <a:highlight>
                <a:srgbClr val="FFFF00"/>
              </a:highlight>
            </a:endParaRPr>
          </a:p>
        </p:txBody>
      </p:sp>
      <p:sp>
        <p:nvSpPr>
          <p:cNvPr id="50" name="Tekstboks 23">
            <a:extLst>
              <a:ext uri="{FF2B5EF4-FFF2-40B4-BE49-F238E27FC236}">
                <a16:creationId xmlns:a16="http://schemas.microsoft.com/office/drawing/2014/main" id="{7080101D-E6BC-4FCA-8AA6-63335267729F}"/>
              </a:ext>
            </a:extLst>
          </p:cNvPr>
          <p:cNvSpPr txBox="1"/>
          <p:nvPr/>
        </p:nvSpPr>
        <p:spPr>
          <a:xfrm>
            <a:off x="2790495" y="2125634"/>
            <a:ext cx="1757938" cy="1692771"/>
          </a:xfrm>
          <a:prstGeom prst="rect">
            <a:avLst/>
          </a:prstGeom>
          <a:noFill/>
        </p:spPr>
        <p:txBody>
          <a:bodyPr wrap="square" rtlCol="0">
            <a:spAutoFit/>
          </a:bodyPr>
          <a:lstStyle>
            <a:defPPr>
              <a:defRPr lang="en-US"/>
            </a:defPPr>
            <a:lvl1pPr>
              <a:spcAft>
                <a:spcPts val="0"/>
              </a:spcAft>
              <a:defRPr sz="1100">
                <a:solidFill>
                  <a:srgbClr val="003362"/>
                </a:solidFill>
              </a:defRPr>
            </a:lvl1pPr>
          </a:lstStyle>
          <a:p>
            <a:r>
              <a:rPr lang="en-GB" dirty="0"/>
              <a:t>Paediatric indications  </a:t>
            </a:r>
          </a:p>
          <a:p>
            <a:endParaRPr lang="en-GB" dirty="0"/>
          </a:p>
          <a:p>
            <a:r>
              <a:rPr lang="en-GB" dirty="0"/>
              <a:t>HDM tablet filed in China</a:t>
            </a:r>
          </a:p>
          <a:p>
            <a:endParaRPr lang="en-GB" dirty="0"/>
          </a:p>
          <a:p>
            <a:r>
              <a:rPr lang="en-GB" dirty="0"/>
              <a:t>Geographic expansion </a:t>
            </a:r>
          </a:p>
          <a:p>
            <a:endParaRPr lang="en-GB" dirty="0"/>
          </a:p>
          <a:p>
            <a:r>
              <a:rPr lang="en-GB" dirty="0"/>
              <a:t>Channel expansion </a:t>
            </a:r>
          </a:p>
          <a:p>
            <a:endParaRPr lang="en-GB" dirty="0"/>
          </a:p>
          <a:p>
            <a:endParaRPr lang="en-GB" dirty="0"/>
          </a:p>
          <a:p>
            <a:r>
              <a:rPr lang="en-GB" dirty="0"/>
              <a:t>  </a:t>
            </a:r>
          </a:p>
        </p:txBody>
      </p:sp>
      <p:sp>
        <p:nvSpPr>
          <p:cNvPr id="51" name="Rectangle 6">
            <a:extLst>
              <a:ext uri="{FF2B5EF4-FFF2-40B4-BE49-F238E27FC236}">
                <a16:creationId xmlns:a16="http://schemas.microsoft.com/office/drawing/2014/main" id="{9AB5D311-A831-406F-9C13-313480319BDB}"/>
              </a:ext>
            </a:extLst>
          </p:cNvPr>
          <p:cNvSpPr/>
          <p:nvPr/>
        </p:nvSpPr>
        <p:spPr>
          <a:xfrm>
            <a:off x="5021904" y="1627721"/>
            <a:ext cx="1618920" cy="400110"/>
          </a:xfrm>
          <a:prstGeom prst="rect">
            <a:avLst/>
          </a:prstGeom>
          <a:noFill/>
        </p:spPr>
        <p:txBody>
          <a:bodyPr wrap="square">
            <a:spAutoFit/>
          </a:bodyPr>
          <a:lstStyle/>
          <a:p>
            <a:r>
              <a:rPr lang="en-GB" sz="1000" b="1" spc="-30" dirty="0">
                <a:solidFill>
                  <a:srgbClr val="002559"/>
                </a:solidFill>
                <a:latin typeface="Georgia" panose="02040502050405020303" pitchFamily="18" charset="0"/>
              </a:rPr>
              <a:t>Consumer engagement and new horizons</a:t>
            </a:r>
          </a:p>
        </p:txBody>
      </p:sp>
      <p:sp>
        <p:nvSpPr>
          <p:cNvPr id="75" name="TextBox 56">
            <a:extLst>
              <a:ext uri="{FF2B5EF4-FFF2-40B4-BE49-F238E27FC236}">
                <a16:creationId xmlns:a16="http://schemas.microsoft.com/office/drawing/2014/main" id="{52E62B40-AC33-474B-B129-2EC539358233}"/>
              </a:ext>
            </a:extLst>
          </p:cNvPr>
          <p:cNvSpPr txBox="1"/>
          <p:nvPr/>
        </p:nvSpPr>
        <p:spPr>
          <a:xfrm>
            <a:off x="4454330" y="3588129"/>
            <a:ext cx="781622" cy="276999"/>
          </a:xfrm>
          <a:prstGeom prst="rect">
            <a:avLst/>
          </a:prstGeom>
          <a:noFill/>
        </p:spPr>
        <p:txBody>
          <a:bodyPr wrap="square" rtlCol="0">
            <a:spAutoFit/>
          </a:bodyPr>
          <a:lstStyle/>
          <a:p>
            <a:pPr algn="ctr"/>
            <a:r>
              <a:rPr lang="en-GB" sz="600" dirty="0">
                <a:solidFill>
                  <a:srgbClr val="003263"/>
                </a:solidFill>
              </a:rPr>
              <a:t>Mobilise </a:t>
            </a:r>
            <a:br>
              <a:rPr lang="en-GB" sz="600" dirty="0">
                <a:solidFill>
                  <a:srgbClr val="003263"/>
                </a:solidFill>
              </a:rPr>
            </a:br>
            <a:r>
              <a:rPr lang="en-GB" sz="600" dirty="0">
                <a:solidFill>
                  <a:srgbClr val="003263"/>
                </a:solidFill>
              </a:rPr>
              <a:t>patients</a:t>
            </a:r>
          </a:p>
        </p:txBody>
      </p:sp>
      <p:pic>
        <p:nvPicPr>
          <p:cNvPr id="76" name="Picture 57">
            <a:extLst>
              <a:ext uri="{FF2B5EF4-FFF2-40B4-BE49-F238E27FC236}">
                <a16:creationId xmlns:a16="http://schemas.microsoft.com/office/drawing/2014/main" id="{ABE15577-FFC4-4CC2-BA40-81FDAA4650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1059" y="3197807"/>
            <a:ext cx="226143" cy="350832"/>
          </a:xfrm>
          <a:prstGeom prst="rect">
            <a:avLst/>
          </a:prstGeom>
        </p:spPr>
      </p:pic>
      <p:sp>
        <p:nvSpPr>
          <p:cNvPr id="80" name="Tekstboks 23">
            <a:extLst>
              <a:ext uri="{FF2B5EF4-FFF2-40B4-BE49-F238E27FC236}">
                <a16:creationId xmlns:a16="http://schemas.microsoft.com/office/drawing/2014/main" id="{6AA71343-3A4A-45C1-BA3D-DACEDEE9D987}"/>
              </a:ext>
            </a:extLst>
          </p:cNvPr>
          <p:cNvSpPr txBox="1"/>
          <p:nvPr/>
        </p:nvSpPr>
        <p:spPr>
          <a:xfrm>
            <a:off x="5059575" y="2125633"/>
            <a:ext cx="1564295" cy="1585049"/>
          </a:xfrm>
          <a:prstGeom prst="rect">
            <a:avLst/>
          </a:prstGeom>
          <a:noFill/>
        </p:spPr>
        <p:txBody>
          <a:bodyPr wrap="square" rtlCol="0">
            <a:spAutoFit/>
          </a:bodyPr>
          <a:lstStyle/>
          <a:p>
            <a:pPr>
              <a:spcAft>
                <a:spcPts val="0"/>
              </a:spcAft>
            </a:pPr>
            <a:r>
              <a:rPr lang="en-US" sz="1100" dirty="0">
                <a:solidFill>
                  <a:srgbClr val="003362"/>
                </a:solidFill>
              </a:rPr>
              <a:t>First readouts from peanut trial in 2023</a:t>
            </a:r>
            <a:br>
              <a:rPr lang="en-US" sz="1100" dirty="0">
                <a:solidFill>
                  <a:srgbClr val="003362"/>
                </a:solidFill>
                <a:highlight>
                  <a:srgbClr val="FFFF00"/>
                </a:highlight>
              </a:rPr>
            </a:br>
            <a:endParaRPr lang="en-US" sz="1100" dirty="0">
              <a:solidFill>
                <a:srgbClr val="003362"/>
              </a:solidFill>
              <a:highlight>
                <a:srgbClr val="FFFF00"/>
              </a:highlight>
            </a:endParaRPr>
          </a:p>
          <a:p>
            <a:pPr>
              <a:spcAft>
                <a:spcPts val="0"/>
              </a:spcAft>
            </a:pPr>
            <a:r>
              <a:rPr lang="en-US" sz="1100" dirty="0">
                <a:solidFill>
                  <a:srgbClr val="003362"/>
                </a:solidFill>
              </a:rPr>
              <a:t>AAI projects in the  USA and China  </a:t>
            </a:r>
          </a:p>
          <a:p>
            <a:pPr>
              <a:spcAft>
                <a:spcPts val="0"/>
              </a:spcAft>
            </a:pPr>
            <a:endParaRPr lang="en-US" sz="1050" dirty="0">
              <a:solidFill>
                <a:srgbClr val="003362"/>
              </a:solidFill>
              <a:highlight>
                <a:srgbClr val="FFFF00"/>
              </a:highlight>
            </a:endParaRPr>
          </a:p>
          <a:p>
            <a:pPr>
              <a:spcAft>
                <a:spcPts val="0"/>
              </a:spcAft>
            </a:pPr>
            <a:r>
              <a:rPr lang="en-GB" sz="1050" dirty="0">
                <a:solidFill>
                  <a:srgbClr val="003362"/>
                </a:solidFill>
              </a:rPr>
              <a:t>Digital mobilisation</a:t>
            </a:r>
            <a:br>
              <a:rPr lang="en-GB" sz="1050" dirty="0">
                <a:solidFill>
                  <a:srgbClr val="003362"/>
                </a:solidFill>
              </a:rPr>
            </a:br>
            <a:r>
              <a:rPr lang="en-GB" sz="1050" dirty="0">
                <a:solidFill>
                  <a:srgbClr val="003362"/>
                </a:solidFill>
              </a:rPr>
              <a:t>and expansion of ‘</a:t>
            </a:r>
            <a:r>
              <a:rPr lang="en-GB" sz="1050" dirty="0" err="1">
                <a:solidFill>
                  <a:srgbClr val="003362"/>
                </a:solidFill>
              </a:rPr>
              <a:t>klarify</a:t>
            </a:r>
            <a:r>
              <a:rPr lang="en-GB" sz="1050" dirty="0">
                <a:solidFill>
                  <a:srgbClr val="003362"/>
                </a:solidFill>
              </a:rPr>
              <a:t>’ universe</a:t>
            </a:r>
            <a:endParaRPr lang="en-GB" sz="1100" dirty="0">
              <a:solidFill>
                <a:srgbClr val="003362"/>
              </a:solidFill>
            </a:endParaRPr>
          </a:p>
        </p:txBody>
      </p:sp>
      <p:pic>
        <p:nvPicPr>
          <p:cNvPr id="83" name="Picture 4">
            <a:extLst>
              <a:ext uri="{FF2B5EF4-FFF2-40B4-BE49-F238E27FC236}">
                <a16:creationId xmlns:a16="http://schemas.microsoft.com/office/drawing/2014/main" id="{C9D0E835-80F2-4E50-8C24-6AA614B21B0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37749" y="2633419"/>
            <a:ext cx="23139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Box 64">
            <a:extLst>
              <a:ext uri="{FF2B5EF4-FFF2-40B4-BE49-F238E27FC236}">
                <a16:creationId xmlns:a16="http://schemas.microsoft.com/office/drawing/2014/main" id="{C45B0FDE-F3B1-4BA2-BA83-2F15B446EC77}"/>
              </a:ext>
            </a:extLst>
          </p:cNvPr>
          <p:cNvSpPr txBox="1"/>
          <p:nvPr/>
        </p:nvSpPr>
        <p:spPr>
          <a:xfrm>
            <a:off x="4445697" y="2942100"/>
            <a:ext cx="810336" cy="184666"/>
          </a:xfrm>
          <a:prstGeom prst="rect">
            <a:avLst/>
          </a:prstGeom>
          <a:noFill/>
        </p:spPr>
        <p:txBody>
          <a:bodyPr wrap="square" rtlCol="0">
            <a:spAutoFit/>
          </a:bodyPr>
          <a:lstStyle/>
          <a:p>
            <a:pPr algn="ctr"/>
            <a:r>
              <a:rPr lang="en-GB" sz="600" dirty="0">
                <a:solidFill>
                  <a:srgbClr val="003263"/>
                </a:solidFill>
              </a:rPr>
              <a:t>Innovation</a:t>
            </a:r>
          </a:p>
        </p:txBody>
      </p:sp>
      <p:sp>
        <p:nvSpPr>
          <p:cNvPr id="65" name="Ellipse 17">
            <a:extLst>
              <a:ext uri="{FF2B5EF4-FFF2-40B4-BE49-F238E27FC236}">
                <a16:creationId xmlns:a16="http://schemas.microsoft.com/office/drawing/2014/main" id="{B82AD696-7AD1-448B-BAA4-F38D49E85856}"/>
              </a:ext>
            </a:extLst>
          </p:cNvPr>
          <p:cNvSpPr>
            <a:spLocks noChangeAspect="1"/>
          </p:cNvSpPr>
          <p:nvPr/>
        </p:nvSpPr>
        <p:spPr bwMode="auto">
          <a:xfrm>
            <a:off x="4627575" y="1599240"/>
            <a:ext cx="432000" cy="431952"/>
          </a:xfrm>
          <a:prstGeom prst="ellipse">
            <a:avLst/>
          </a:prstGeom>
          <a:solidFill>
            <a:srgbClr val="808285"/>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endParaRPr kumimoji="0" lang="en-GB" sz="800" b="0" i="0" u="none" strike="noStrike" cap="none" normalizeH="0" baseline="0" dirty="0">
              <a:ln>
                <a:noFill/>
              </a:ln>
              <a:solidFill>
                <a:schemeClr val="tx1"/>
              </a:solidFill>
              <a:effectLst/>
            </a:endParaRPr>
          </a:p>
        </p:txBody>
      </p:sp>
      <p:sp>
        <p:nvSpPr>
          <p:cNvPr id="69" name="Ellipse 2">
            <a:extLst>
              <a:ext uri="{FF2B5EF4-FFF2-40B4-BE49-F238E27FC236}">
                <a16:creationId xmlns:a16="http://schemas.microsoft.com/office/drawing/2014/main" id="{887A209D-1111-4D4E-A845-E116C505DC72}"/>
              </a:ext>
            </a:extLst>
          </p:cNvPr>
          <p:cNvSpPr>
            <a:spLocks noChangeAspect="1"/>
          </p:cNvSpPr>
          <p:nvPr/>
        </p:nvSpPr>
        <p:spPr bwMode="auto">
          <a:xfrm>
            <a:off x="402978" y="1602365"/>
            <a:ext cx="432000" cy="431952"/>
          </a:xfrm>
          <a:prstGeom prst="ellipse">
            <a:avLst/>
          </a:prstGeom>
          <a:solidFill>
            <a:srgbClr val="D7CAAC"/>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endParaRPr kumimoji="0" lang="en-GB" sz="800" b="0" i="0" u="none" strike="noStrike" cap="none" normalizeH="0" baseline="0" dirty="0">
              <a:ln>
                <a:noFill/>
              </a:ln>
              <a:solidFill>
                <a:schemeClr val="tx1"/>
              </a:solidFill>
              <a:effectLst/>
            </a:endParaRPr>
          </a:p>
        </p:txBody>
      </p:sp>
      <p:cxnSp>
        <p:nvCxnSpPr>
          <p:cNvPr id="74" name="Lige forbindelse 6">
            <a:extLst>
              <a:ext uri="{FF2B5EF4-FFF2-40B4-BE49-F238E27FC236}">
                <a16:creationId xmlns:a16="http://schemas.microsoft.com/office/drawing/2014/main" id="{E1C4DC14-DA62-4634-8499-181F35B80DAD}"/>
              </a:ext>
            </a:extLst>
          </p:cNvPr>
          <p:cNvCxnSpPr>
            <a:cxnSpLocks/>
          </p:cNvCxnSpPr>
          <p:nvPr/>
        </p:nvCxnSpPr>
        <p:spPr bwMode="auto">
          <a:xfrm>
            <a:off x="4574227" y="1598446"/>
            <a:ext cx="0" cy="234000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cxnSp>
        <p:nvCxnSpPr>
          <p:cNvPr id="78" name="Lige forbindelse 6">
            <a:extLst>
              <a:ext uri="{FF2B5EF4-FFF2-40B4-BE49-F238E27FC236}">
                <a16:creationId xmlns:a16="http://schemas.microsoft.com/office/drawing/2014/main" id="{9F6A5101-886B-4757-88C9-7CCC489E8CE1}"/>
              </a:ext>
            </a:extLst>
          </p:cNvPr>
          <p:cNvCxnSpPr>
            <a:cxnSpLocks/>
          </p:cNvCxnSpPr>
          <p:nvPr/>
        </p:nvCxnSpPr>
        <p:spPr bwMode="auto">
          <a:xfrm>
            <a:off x="6647920" y="1598446"/>
            <a:ext cx="0" cy="234000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F3C00BA4-9A96-47B3-8237-71F0C823BC86}"/>
              </a:ext>
            </a:extLst>
          </p:cNvPr>
          <p:cNvCxnSpPr>
            <a:cxnSpLocks/>
          </p:cNvCxnSpPr>
          <p:nvPr/>
        </p:nvCxnSpPr>
        <p:spPr bwMode="auto">
          <a:xfrm>
            <a:off x="2409644" y="2103959"/>
            <a:ext cx="2121875" cy="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FB39F5DF-6207-4A16-871E-74E9FE86437A}"/>
              </a:ext>
            </a:extLst>
          </p:cNvPr>
          <p:cNvCxnSpPr>
            <a:cxnSpLocks/>
          </p:cNvCxnSpPr>
          <p:nvPr/>
        </p:nvCxnSpPr>
        <p:spPr bwMode="auto">
          <a:xfrm>
            <a:off x="4612319" y="2103698"/>
            <a:ext cx="1992560" cy="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sp>
        <p:nvSpPr>
          <p:cNvPr id="96" name="TextBox 95">
            <a:extLst>
              <a:ext uri="{FF2B5EF4-FFF2-40B4-BE49-F238E27FC236}">
                <a16:creationId xmlns:a16="http://schemas.microsoft.com/office/drawing/2014/main" id="{373354F9-51A8-4880-9245-D253E6E11F2C}"/>
              </a:ext>
            </a:extLst>
          </p:cNvPr>
          <p:cNvSpPr txBox="1"/>
          <p:nvPr/>
        </p:nvSpPr>
        <p:spPr>
          <a:xfrm>
            <a:off x="1421945" y="4217698"/>
            <a:ext cx="1507570" cy="400110"/>
          </a:xfrm>
          <a:prstGeom prst="rect">
            <a:avLst/>
          </a:prstGeom>
          <a:noFill/>
        </p:spPr>
        <p:txBody>
          <a:bodyPr wrap="square" rtlCol="0" anchor="ctr">
            <a:spAutoFit/>
          </a:bodyPr>
          <a:lstStyle/>
          <a:p>
            <a:pPr defTabSz="685783">
              <a:defRPr/>
            </a:pPr>
            <a:r>
              <a:rPr lang="en-US" sz="1000" b="1" dirty="0">
                <a:solidFill>
                  <a:srgbClr val="002559"/>
                </a:solidFill>
                <a:latin typeface="Georgia" panose="02040502050405020303" pitchFamily="18" charset="0"/>
              </a:rPr>
              <a:t>Lead the way</a:t>
            </a:r>
          </a:p>
          <a:p>
            <a:pPr defTabSz="685783">
              <a:defRPr/>
            </a:pPr>
            <a:r>
              <a:rPr lang="en-US" sz="1000" b="1" dirty="0">
                <a:solidFill>
                  <a:srgbClr val="002559"/>
                </a:solidFill>
                <a:latin typeface="Georgia" panose="02040502050405020303" pitchFamily="18" charset="0"/>
              </a:rPr>
              <a:t>– people and planet</a:t>
            </a:r>
          </a:p>
        </p:txBody>
      </p:sp>
      <p:pic>
        <p:nvPicPr>
          <p:cNvPr id="98" name="Picture 97">
            <a:extLst>
              <a:ext uri="{FF2B5EF4-FFF2-40B4-BE49-F238E27FC236}">
                <a16:creationId xmlns:a16="http://schemas.microsoft.com/office/drawing/2014/main" id="{FA2101C8-153C-4722-A4F3-2183300506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7645" y="4201753"/>
            <a:ext cx="432000" cy="432000"/>
          </a:xfrm>
          <a:prstGeom prst="rect">
            <a:avLst/>
          </a:prstGeom>
        </p:spPr>
      </p:pic>
      <p:pic>
        <p:nvPicPr>
          <p:cNvPr id="6" name="Graphic 7" descr="Nuts with solid fill">
            <a:extLst>
              <a:ext uri="{FF2B5EF4-FFF2-40B4-BE49-F238E27FC236}">
                <a16:creationId xmlns:a16="http://schemas.microsoft.com/office/drawing/2014/main" id="{A4317DD7-82AC-F507-12BE-817B2FDD14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8405" y="2110371"/>
            <a:ext cx="437771" cy="437771"/>
          </a:xfrm>
          <a:prstGeom prst="rect">
            <a:avLst/>
          </a:prstGeom>
        </p:spPr>
      </p:pic>
      <p:cxnSp>
        <p:nvCxnSpPr>
          <p:cNvPr id="11" name="Lige forbindelse 6">
            <a:extLst>
              <a:ext uri="{FF2B5EF4-FFF2-40B4-BE49-F238E27FC236}">
                <a16:creationId xmlns:a16="http://schemas.microsoft.com/office/drawing/2014/main" id="{042D7173-3AFA-D254-02FB-047ACC080567}"/>
              </a:ext>
            </a:extLst>
          </p:cNvPr>
          <p:cNvCxnSpPr>
            <a:cxnSpLocks/>
          </p:cNvCxnSpPr>
          <p:nvPr/>
        </p:nvCxnSpPr>
        <p:spPr bwMode="auto">
          <a:xfrm>
            <a:off x="3338347" y="4176458"/>
            <a:ext cx="0" cy="468000"/>
          </a:xfrm>
          <a:prstGeom prst="line">
            <a:avLst/>
          </a:prstGeom>
          <a:solidFill>
            <a:schemeClr val="bg2"/>
          </a:solidFill>
          <a:ln w="12700" cap="flat" cmpd="sng" algn="ctr">
            <a:solidFill>
              <a:srgbClr val="002559"/>
            </a:solidFill>
            <a:prstDash val="solid"/>
            <a:round/>
            <a:headEnd type="none" w="med" len="med"/>
            <a:tailEnd type="none" w="med" len="med"/>
          </a:ln>
          <a:effectLst/>
        </p:spPr>
      </p:cxnSp>
      <p:sp>
        <p:nvSpPr>
          <p:cNvPr id="13" name="TextBox 95">
            <a:extLst>
              <a:ext uri="{FF2B5EF4-FFF2-40B4-BE49-F238E27FC236}">
                <a16:creationId xmlns:a16="http://schemas.microsoft.com/office/drawing/2014/main" id="{28A53AAC-7EEA-7FF9-CEDB-8A2BE544E282}"/>
              </a:ext>
            </a:extLst>
          </p:cNvPr>
          <p:cNvSpPr txBox="1"/>
          <p:nvPr/>
        </p:nvSpPr>
        <p:spPr>
          <a:xfrm>
            <a:off x="3316107" y="4293574"/>
            <a:ext cx="5379090" cy="261610"/>
          </a:xfrm>
          <a:prstGeom prst="rect">
            <a:avLst/>
          </a:prstGeom>
          <a:noFill/>
        </p:spPr>
        <p:txBody>
          <a:bodyPr wrap="square" rtlCol="0" anchor="ctr">
            <a:spAutoFit/>
          </a:bodyPr>
          <a:lstStyle/>
          <a:p>
            <a:pPr algn="ctr"/>
            <a:r>
              <a:rPr lang="en-GB" sz="1100" dirty="0">
                <a:solidFill>
                  <a:srgbClr val="003362"/>
                </a:solidFill>
              </a:rPr>
              <a:t>Commitment to science-based targets for Scope 1, 2 and 3 emissions  </a:t>
            </a:r>
            <a:r>
              <a:rPr lang="en-GB" sz="1100" dirty="0">
                <a:solidFill>
                  <a:srgbClr val="003362"/>
                </a:solidFill>
                <a:sym typeface="Wingdings" panose="05000000000000000000" pitchFamily="2" charset="2"/>
              </a:rPr>
              <a:t> </a:t>
            </a:r>
            <a:r>
              <a:rPr lang="en-GB" sz="1100" dirty="0">
                <a:solidFill>
                  <a:srgbClr val="003362"/>
                </a:solidFill>
              </a:rPr>
              <a:t>   </a:t>
            </a:r>
          </a:p>
        </p:txBody>
      </p:sp>
      <p:pic>
        <p:nvPicPr>
          <p:cNvPr id="15" name="Graphic 14" descr="Bullseye outline">
            <a:extLst>
              <a:ext uri="{FF2B5EF4-FFF2-40B4-BE49-F238E27FC236}">
                <a16:creationId xmlns:a16="http://schemas.microsoft.com/office/drawing/2014/main" id="{2689C081-558A-D5A2-C1AA-91C0226795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1597" y="2185479"/>
            <a:ext cx="431952" cy="431952"/>
          </a:xfrm>
          <a:prstGeom prst="rect">
            <a:avLst/>
          </a:prstGeom>
        </p:spPr>
      </p:pic>
      <p:sp>
        <p:nvSpPr>
          <p:cNvPr id="17" name="Rectangle 6">
            <a:extLst>
              <a:ext uri="{FF2B5EF4-FFF2-40B4-BE49-F238E27FC236}">
                <a16:creationId xmlns:a16="http://schemas.microsoft.com/office/drawing/2014/main" id="{86D050A7-2125-382D-48FA-4EE07998622C}"/>
              </a:ext>
            </a:extLst>
          </p:cNvPr>
          <p:cNvSpPr/>
          <p:nvPr/>
        </p:nvSpPr>
        <p:spPr>
          <a:xfrm>
            <a:off x="7106156" y="1633667"/>
            <a:ext cx="2211031" cy="400110"/>
          </a:xfrm>
          <a:prstGeom prst="rect">
            <a:avLst/>
          </a:prstGeom>
          <a:noFill/>
        </p:spPr>
        <p:txBody>
          <a:bodyPr wrap="square">
            <a:spAutoFit/>
          </a:bodyPr>
          <a:lstStyle/>
          <a:p>
            <a:r>
              <a:rPr lang="en-GB" sz="1000" b="1" dirty="0">
                <a:solidFill>
                  <a:srgbClr val="002559"/>
                </a:solidFill>
                <a:latin typeface="Georgia" panose="02040502050405020303" pitchFamily="18" charset="0"/>
              </a:rPr>
              <a:t>Optimise for </a:t>
            </a:r>
            <a:br>
              <a:rPr lang="en-GB" sz="1000" b="1" dirty="0">
                <a:solidFill>
                  <a:srgbClr val="002559"/>
                </a:solidFill>
                <a:latin typeface="Georgia" panose="02040502050405020303" pitchFamily="18" charset="0"/>
              </a:rPr>
            </a:br>
            <a:r>
              <a:rPr lang="en-GB" sz="1000" b="1" dirty="0">
                <a:solidFill>
                  <a:srgbClr val="002559"/>
                </a:solidFill>
                <a:latin typeface="Georgia" panose="02040502050405020303" pitchFamily="18" charset="0"/>
              </a:rPr>
              <a:t>excellence</a:t>
            </a:r>
          </a:p>
        </p:txBody>
      </p:sp>
      <p:sp>
        <p:nvSpPr>
          <p:cNvPr id="20" name="TextBox 72">
            <a:extLst>
              <a:ext uri="{FF2B5EF4-FFF2-40B4-BE49-F238E27FC236}">
                <a16:creationId xmlns:a16="http://schemas.microsoft.com/office/drawing/2014/main" id="{36C09D8C-A34F-5171-8125-AC1E825ED0E8}"/>
              </a:ext>
            </a:extLst>
          </p:cNvPr>
          <p:cNvSpPr txBox="1"/>
          <p:nvPr/>
        </p:nvSpPr>
        <p:spPr>
          <a:xfrm>
            <a:off x="6481639" y="3174332"/>
            <a:ext cx="864096" cy="276999"/>
          </a:xfrm>
          <a:prstGeom prst="rect">
            <a:avLst/>
          </a:prstGeom>
          <a:noFill/>
        </p:spPr>
        <p:txBody>
          <a:bodyPr wrap="square" rtlCol="0">
            <a:spAutoFit/>
          </a:bodyPr>
          <a:lstStyle/>
          <a:p>
            <a:pPr algn="ctr"/>
            <a:r>
              <a:rPr lang="en-GB" sz="600" dirty="0">
                <a:solidFill>
                  <a:srgbClr val="003263"/>
                </a:solidFill>
              </a:rPr>
              <a:t>Organisational excellence</a:t>
            </a:r>
          </a:p>
        </p:txBody>
      </p:sp>
      <p:sp>
        <p:nvSpPr>
          <p:cNvPr id="21" name="Ellipse 19">
            <a:extLst>
              <a:ext uri="{FF2B5EF4-FFF2-40B4-BE49-F238E27FC236}">
                <a16:creationId xmlns:a16="http://schemas.microsoft.com/office/drawing/2014/main" id="{65776318-864E-1AE6-81BD-48CF83A2E5EE}"/>
              </a:ext>
            </a:extLst>
          </p:cNvPr>
          <p:cNvSpPr>
            <a:spLocks noChangeAspect="1"/>
          </p:cNvSpPr>
          <p:nvPr/>
        </p:nvSpPr>
        <p:spPr bwMode="auto">
          <a:xfrm>
            <a:off x="6710275" y="1607242"/>
            <a:ext cx="432000" cy="431952"/>
          </a:xfrm>
          <a:prstGeom prst="ellipse">
            <a:avLst/>
          </a:prstGeom>
          <a:solidFill>
            <a:srgbClr val="82CEC3"/>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endParaRPr kumimoji="0" lang="en-GB" sz="800" b="0" i="0" u="none" strike="noStrike" cap="none" normalizeH="0" baseline="0" dirty="0">
              <a:ln>
                <a:noFill/>
              </a:ln>
              <a:solidFill>
                <a:schemeClr val="tx1"/>
              </a:solidFill>
              <a:effectLst/>
            </a:endParaRPr>
          </a:p>
        </p:txBody>
      </p:sp>
      <p:cxnSp>
        <p:nvCxnSpPr>
          <p:cNvPr id="23" name="Straight Connector 22">
            <a:extLst>
              <a:ext uri="{FF2B5EF4-FFF2-40B4-BE49-F238E27FC236}">
                <a16:creationId xmlns:a16="http://schemas.microsoft.com/office/drawing/2014/main" id="{7DC36CC8-2B45-16EF-087A-6B4F7B765685}"/>
              </a:ext>
            </a:extLst>
          </p:cNvPr>
          <p:cNvCxnSpPr>
            <a:cxnSpLocks/>
          </p:cNvCxnSpPr>
          <p:nvPr/>
        </p:nvCxnSpPr>
        <p:spPr bwMode="auto">
          <a:xfrm>
            <a:off x="6700044" y="2103698"/>
            <a:ext cx="2104231" cy="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pic>
        <p:nvPicPr>
          <p:cNvPr id="25" name="Picture 24">
            <a:extLst>
              <a:ext uri="{FF2B5EF4-FFF2-40B4-BE49-F238E27FC236}">
                <a16:creationId xmlns:a16="http://schemas.microsoft.com/office/drawing/2014/main" id="{15EB5FF0-7DB3-2715-1A7B-24859DC82A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22371" y="2859515"/>
            <a:ext cx="355814" cy="306000"/>
          </a:xfrm>
          <a:prstGeom prst="rect">
            <a:avLst/>
          </a:prstGeom>
        </p:spPr>
      </p:pic>
      <p:pic>
        <p:nvPicPr>
          <p:cNvPr id="27" name="Picture 3" descr="F:\KUNDER\ALK-Abello 133\Aarsrapport 2018\Ikoner\Icon_Production_facilities.png">
            <a:extLst>
              <a:ext uri="{FF2B5EF4-FFF2-40B4-BE49-F238E27FC236}">
                <a16:creationId xmlns:a16="http://schemas.microsoft.com/office/drawing/2014/main" id="{D17F8727-FBAD-8C40-C0FE-35F70CA0C5C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759067" y="2198724"/>
            <a:ext cx="341922" cy="403635"/>
          </a:xfrm>
          <a:prstGeom prst="rect">
            <a:avLst/>
          </a:prstGeom>
          <a:noFill/>
          <a:extLst>
            <a:ext uri="{909E8E84-426E-40DD-AFC4-6F175D3DCCD1}">
              <a14:hiddenFill xmlns:a14="http://schemas.microsoft.com/office/drawing/2010/main">
                <a:solidFill>
                  <a:srgbClr val="FFFFFF"/>
                </a:solidFill>
              </a14:hiddenFill>
            </a:ext>
          </a:extLst>
        </p:spPr>
      </p:pic>
      <p:sp>
        <p:nvSpPr>
          <p:cNvPr id="29" name="Tekstboks 23">
            <a:extLst>
              <a:ext uri="{FF2B5EF4-FFF2-40B4-BE49-F238E27FC236}">
                <a16:creationId xmlns:a16="http://schemas.microsoft.com/office/drawing/2014/main" id="{99026A15-A84A-4875-85EB-494A4BC23642}"/>
              </a:ext>
            </a:extLst>
          </p:cNvPr>
          <p:cNvSpPr txBox="1"/>
          <p:nvPr/>
        </p:nvSpPr>
        <p:spPr>
          <a:xfrm>
            <a:off x="7100126" y="2152481"/>
            <a:ext cx="1956544" cy="1423467"/>
          </a:xfrm>
          <a:prstGeom prst="rect">
            <a:avLst/>
          </a:prstGeom>
          <a:noFill/>
        </p:spPr>
        <p:txBody>
          <a:bodyPr wrap="square" rtlCol="0">
            <a:spAutoFit/>
          </a:bodyPr>
          <a:lstStyle/>
          <a:p>
            <a:pPr>
              <a:spcAft>
                <a:spcPts val="0"/>
              </a:spcAft>
            </a:pPr>
            <a:r>
              <a:rPr lang="en-US" sz="1100" dirty="0">
                <a:solidFill>
                  <a:srgbClr val="003362"/>
                </a:solidFill>
              </a:rPr>
              <a:t>Upscale tablet production</a:t>
            </a:r>
          </a:p>
          <a:p>
            <a:pPr>
              <a:spcAft>
                <a:spcPts val="0"/>
              </a:spcAft>
            </a:pPr>
            <a:r>
              <a:rPr lang="en-US" sz="1000" dirty="0">
                <a:solidFill>
                  <a:srgbClr val="003362"/>
                </a:solidFill>
              </a:rPr>
              <a:t> </a:t>
            </a:r>
          </a:p>
          <a:p>
            <a:pPr>
              <a:spcAft>
                <a:spcPts val="0"/>
              </a:spcAft>
            </a:pPr>
            <a:r>
              <a:rPr lang="en-US" sz="1100" dirty="0">
                <a:solidFill>
                  <a:srgbClr val="003362"/>
                </a:solidFill>
              </a:rPr>
              <a:t>Simplify production set-up and </a:t>
            </a:r>
            <a:r>
              <a:rPr lang="en-US" sz="1100" dirty="0" err="1">
                <a:solidFill>
                  <a:srgbClr val="003362"/>
                </a:solidFill>
              </a:rPr>
              <a:t>standardise</a:t>
            </a:r>
            <a:r>
              <a:rPr lang="en-US" sz="1100" dirty="0">
                <a:solidFill>
                  <a:srgbClr val="003362"/>
                </a:solidFill>
              </a:rPr>
              <a:t> portfolio </a:t>
            </a:r>
          </a:p>
          <a:p>
            <a:pPr>
              <a:spcAft>
                <a:spcPts val="0"/>
              </a:spcAft>
            </a:pPr>
            <a:endParaRPr lang="en-US" sz="1100" dirty="0">
              <a:solidFill>
                <a:srgbClr val="003362"/>
              </a:solidFill>
            </a:endParaRPr>
          </a:p>
          <a:p>
            <a:pPr>
              <a:spcAft>
                <a:spcPts val="0"/>
              </a:spcAft>
            </a:pPr>
            <a:r>
              <a:rPr lang="en-US" sz="1100" dirty="0">
                <a:solidFill>
                  <a:srgbClr val="003362"/>
                </a:solidFill>
              </a:rPr>
              <a:t>Mitigate cost inflation</a:t>
            </a:r>
          </a:p>
          <a:p>
            <a:pPr>
              <a:spcAft>
                <a:spcPts val="0"/>
              </a:spcAft>
            </a:pPr>
            <a:endParaRPr lang="en-US" sz="1050" dirty="0">
              <a:solidFill>
                <a:srgbClr val="003362"/>
              </a:solidFill>
            </a:endParaRPr>
          </a:p>
          <a:p>
            <a:pPr>
              <a:spcAft>
                <a:spcPts val="0"/>
              </a:spcAft>
            </a:pPr>
            <a:r>
              <a:rPr lang="en-US" sz="1100" dirty="0">
                <a:solidFill>
                  <a:srgbClr val="003362"/>
                </a:solidFill>
              </a:rPr>
              <a:t> </a:t>
            </a:r>
            <a:endParaRPr lang="en-GB" sz="1100" dirty="0">
              <a:solidFill>
                <a:srgbClr val="003362"/>
              </a:solidFill>
            </a:endParaRPr>
          </a:p>
        </p:txBody>
      </p:sp>
      <p:pic>
        <p:nvPicPr>
          <p:cNvPr id="32" name="Picture 31">
            <a:extLst>
              <a:ext uri="{FF2B5EF4-FFF2-40B4-BE49-F238E27FC236}">
                <a16:creationId xmlns:a16="http://schemas.microsoft.com/office/drawing/2014/main" id="{0CA33A76-EE8B-F043-879C-A5B28BF1FFD2}"/>
              </a:ext>
            </a:extLst>
          </p:cNvPr>
          <p:cNvPicPr>
            <a:picLocks noChangeAspect="1"/>
          </p:cNvPicPr>
          <p:nvPr/>
        </p:nvPicPr>
        <p:blipFill>
          <a:blip r:embed="rId12" cstate="print">
            <a:clrChange>
              <a:clrFrom>
                <a:srgbClr val="F4F4F4"/>
              </a:clrFrom>
              <a:clrTo>
                <a:srgbClr val="F4F4F4">
                  <a:alpha val="0"/>
                </a:srgbClr>
              </a:clrTo>
            </a:clrChange>
            <a:extLst>
              <a:ext uri="{28A0092B-C50C-407E-A947-70E740481C1C}">
                <a14:useLocalDpi xmlns:a14="http://schemas.microsoft.com/office/drawing/2010/main"/>
              </a:ext>
            </a:extLst>
          </a:blip>
          <a:stretch>
            <a:fillRect/>
          </a:stretch>
        </p:blipFill>
        <p:spPr>
          <a:xfrm>
            <a:off x="7602717" y="342635"/>
            <a:ext cx="1269303" cy="1248218"/>
          </a:xfrm>
          <a:prstGeom prst="rect">
            <a:avLst/>
          </a:prstGeom>
        </p:spPr>
      </p:pic>
      <p:sp>
        <p:nvSpPr>
          <p:cNvPr id="4" name="Rectangle 6">
            <a:extLst>
              <a:ext uri="{FF2B5EF4-FFF2-40B4-BE49-F238E27FC236}">
                <a16:creationId xmlns:a16="http://schemas.microsoft.com/office/drawing/2014/main" id="{4F650778-623D-C416-2685-78E113891475}"/>
              </a:ext>
            </a:extLst>
          </p:cNvPr>
          <p:cNvSpPr/>
          <p:nvPr/>
        </p:nvSpPr>
        <p:spPr>
          <a:xfrm>
            <a:off x="2797822" y="1628022"/>
            <a:ext cx="1891262" cy="400110"/>
          </a:xfrm>
          <a:prstGeom prst="rect">
            <a:avLst/>
          </a:prstGeom>
          <a:noFill/>
        </p:spPr>
        <p:txBody>
          <a:bodyPr wrap="square">
            <a:spAutoFit/>
          </a:bodyPr>
          <a:lstStyle/>
          <a:p>
            <a:pPr defTabSz="685783">
              <a:defRPr/>
            </a:pPr>
            <a:r>
              <a:rPr lang="en-GB" sz="1000" b="1" spc="-30" dirty="0">
                <a:solidFill>
                  <a:srgbClr val="002559"/>
                </a:solidFill>
                <a:latin typeface="Georgia" panose="02040502050405020303" pitchFamily="18" charset="0"/>
              </a:rPr>
              <a:t>Complete &amp; commercialise </a:t>
            </a:r>
            <a:br>
              <a:rPr lang="en-GB" sz="1000" b="1" spc="-30" dirty="0">
                <a:solidFill>
                  <a:srgbClr val="002559"/>
                </a:solidFill>
                <a:latin typeface="Georgia" panose="02040502050405020303" pitchFamily="18" charset="0"/>
              </a:rPr>
            </a:br>
            <a:r>
              <a:rPr lang="en-GB" sz="1000" b="1" spc="-30" dirty="0">
                <a:solidFill>
                  <a:srgbClr val="002559"/>
                </a:solidFill>
                <a:latin typeface="Georgia" panose="02040502050405020303" pitchFamily="18" charset="0"/>
              </a:rPr>
              <a:t>the tablet portfolio</a:t>
            </a:r>
          </a:p>
        </p:txBody>
      </p:sp>
      <p:sp>
        <p:nvSpPr>
          <p:cNvPr id="5" name="Ellipse 16">
            <a:extLst>
              <a:ext uri="{FF2B5EF4-FFF2-40B4-BE49-F238E27FC236}">
                <a16:creationId xmlns:a16="http://schemas.microsoft.com/office/drawing/2014/main" id="{EFE3448A-7494-5ABD-F1FE-1F6067115F87}"/>
              </a:ext>
            </a:extLst>
          </p:cNvPr>
          <p:cNvSpPr>
            <a:spLocks noChangeAspect="1"/>
          </p:cNvSpPr>
          <p:nvPr/>
        </p:nvSpPr>
        <p:spPr bwMode="auto">
          <a:xfrm>
            <a:off x="2412107" y="1597718"/>
            <a:ext cx="432000" cy="431952"/>
          </a:xfrm>
          <a:prstGeom prst="ellipse">
            <a:avLst/>
          </a:prstGeom>
          <a:solidFill>
            <a:srgbClr val="00336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endParaRPr kumimoji="0" lang="en-GB" sz="800" b="0" i="0" u="none" strike="noStrike" cap="none" normalizeH="0" baseline="0" dirty="0">
              <a:ln>
                <a:noFill/>
              </a:ln>
              <a:solidFill>
                <a:schemeClr val="tx1"/>
              </a:solidFill>
              <a:effectLst/>
            </a:endParaRPr>
          </a:p>
        </p:txBody>
      </p:sp>
      <p:sp>
        <p:nvSpPr>
          <p:cNvPr id="9" name="TextBox 50">
            <a:extLst>
              <a:ext uri="{FF2B5EF4-FFF2-40B4-BE49-F238E27FC236}">
                <a16:creationId xmlns:a16="http://schemas.microsoft.com/office/drawing/2014/main" id="{8969E425-4C6E-0320-3956-341CA24E6743}"/>
              </a:ext>
            </a:extLst>
          </p:cNvPr>
          <p:cNvSpPr txBox="1"/>
          <p:nvPr/>
        </p:nvSpPr>
        <p:spPr>
          <a:xfrm>
            <a:off x="2289175" y="2518980"/>
            <a:ext cx="686752" cy="369332"/>
          </a:xfrm>
          <a:prstGeom prst="rect">
            <a:avLst/>
          </a:prstGeom>
          <a:noFill/>
        </p:spPr>
        <p:txBody>
          <a:bodyPr wrap="square" rtlCol="0">
            <a:spAutoFit/>
          </a:bodyPr>
          <a:lstStyle/>
          <a:p>
            <a:pPr algn="ctr"/>
            <a:r>
              <a:rPr lang="en-GB" sz="600" dirty="0">
                <a:solidFill>
                  <a:srgbClr val="003263"/>
                </a:solidFill>
              </a:rPr>
              <a:t>Growth &amp;</a:t>
            </a:r>
            <a:br>
              <a:rPr lang="en-GB" sz="600" dirty="0">
                <a:solidFill>
                  <a:srgbClr val="003263"/>
                </a:solidFill>
              </a:rPr>
            </a:br>
            <a:r>
              <a:rPr lang="en-GB" sz="600" dirty="0">
                <a:solidFill>
                  <a:srgbClr val="003263"/>
                </a:solidFill>
              </a:rPr>
              <a:t>paediatric development</a:t>
            </a:r>
          </a:p>
        </p:txBody>
      </p:sp>
      <p:pic>
        <p:nvPicPr>
          <p:cNvPr id="10" name="Picture 52">
            <a:extLst>
              <a:ext uri="{FF2B5EF4-FFF2-40B4-BE49-F238E27FC236}">
                <a16:creationId xmlns:a16="http://schemas.microsoft.com/office/drawing/2014/main" id="{967568A7-9CC0-32FD-6A8A-BC5C3F037D0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494280" y="2228706"/>
            <a:ext cx="251742" cy="264470"/>
          </a:xfrm>
          <a:prstGeom prst="rect">
            <a:avLst/>
          </a:prstGeom>
        </p:spPr>
      </p:pic>
      <p:pic>
        <p:nvPicPr>
          <p:cNvPr id="14" name="Picture 29">
            <a:extLst>
              <a:ext uri="{FF2B5EF4-FFF2-40B4-BE49-F238E27FC236}">
                <a16:creationId xmlns:a16="http://schemas.microsoft.com/office/drawing/2014/main" id="{04261641-CB0E-200C-5DC3-3EE609BDBC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436715" y="3024085"/>
            <a:ext cx="396241" cy="365761"/>
          </a:xfrm>
          <a:prstGeom prst="rect">
            <a:avLst/>
          </a:prstGeom>
        </p:spPr>
      </p:pic>
    </p:spTree>
    <p:extLst>
      <p:ext uri="{BB962C8B-B14F-4D97-AF65-F5344CB8AC3E}">
        <p14:creationId xmlns:p14="http://schemas.microsoft.com/office/powerpoint/2010/main" val="1301995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17FE5-018D-1090-AC59-A5BD4ED72DE4}"/>
              </a:ext>
            </a:extLst>
          </p:cNvPr>
          <p:cNvSpPr>
            <a:spLocks noGrp="1"/>
          </p:cNvSpPr>
          <p:nvPr>
            <p:ph type="title"/>
          </p:nvPr>
        </p:nvSpPr>
        <p:spPr>
          <a:xfrm>
            <a:off x="409328" y="555526"/>
            <a:ext cx="8984172" cy="539750"/>
          </a:xfrm>
        </p:spPr>
        <p:txBody>
          <a:bodyPr/>
          <a:lstStyle/>
          <a:p>
            <a:r>
              <a:rPr lang="en-GB" sz="2800" dirty="0">
                <a:latin typeface="Georgia"/>
              </a:rPr>
              <a:t>Promising indicators for H2 </a:t>
            </a:r>
            <a:r>
              <a:rPr lang="en-GB" dirty="0">
                <a:latin typeface="Georgia"/>
              </a:rPr>
              <a:t>tablet sales in Europe</a:t>
            </a:r>
            <a:endParaRPr lang="da-DK" dirty="0"/>
          </a:p>
        </p:txBody>
      </p:sp>
      <p:sp>
        <p:nvSpPr>
          <p:cNvPr id="3" name="Pladsholder til tekst 2">
            <a:extLst>
              <a:ext uri="{FF2B5EF4-FFF2-40B4-BE49-F238E27FC236}">
                <a16:creationId xmlns:a16="http://schemas.microsoft.com/office/drawing/2014/main" id="{F2AE9F4A-2E9B-A524-488D-F4E185BCAA01}"/>
              </a:ext>
            </a:extLst>
          </p:cNvPr>
          <p:cNvSpPr>
            <a:spLocks noGrp="1"/>
          </p:cNvSpPr>
          <p:nvPr>
            <p:ph type="body" sz="quarter" idx="13"/>
          </p:nvPr>
        </p:nvSpPr>
        <p:spPr>
          <a:xfrm>
            <a:off x="378000" y="1512000"/>
            <a:ext cx="6006711" cy="3096895"/>
          </a:xfrm>
        </p:spPr>
        <p:txBody>
          <a:bodyPr/>
          <a:lstStyle/>
          <a:p>
            <a:pPr marL="180975" indent="-180975">
              <a:buFont typeface="Arial" panose="020B0604020202020204" pitchFamily="34" charset="0"/>
              <a:buChar char="•"/>
            </a:pPr>
            <a:r>
              <a:rPr lang="en-GB" sz="1400" dirty="0"/>
              <a:t>Burdensome </a:t>
            </a:r>
            <a:r>
              <a:rPr lang="en-GB" sz="1400" b="1" dirty="0"/>
              <a:t>pollen flight </a:t>
            </a:r>
            <a:r>
              <a:rPr lang="en-GB" sz="1400" dirty="0"/>
              <a:t>in H1 2023 across Europe</a:t>
            </a:r>
          </a:p>
          <a:p>
            <a:pPr marL="228600" indent="-228600">
              <a:buFont typeface="+mj-lt"/>
              <a:buAutoNum type="arabicPeriod"/>
            </a:pPr>
            <a:endParaRPr lang="en-GB" sz="1100" dirty="0"/>
          </a:p>
          <a:p>
            <a:pPr marL="180975" indent="-180975">
              <a:buFont typeface="Arial" panose="020B0604020202020204" pitchFamily="34" charset="0"/>
              <a:buChar char="•"/>
            </a:pPr>
            <a:r>
              <a:rPr lang="en-GB" sz="1400" dirty="0"/>
              <a:t>Substantial </a:t>
            </a:r>
            <a:r>
              <a:rPr lang="en-GB" sz="1400" b="1" dirty="0"/>
              <a:t>burden of disease</a:t>
            </a:r>
          </a:p>
          <a:p>
            <a:pPr marL="406400" lvl="1" indent="-228600"/>
            <a:r>
              <a:rPr lang="en-GB" sz="1100" dirty="0"/>
              <a:t>Step-up in use of </a:t>
            </a:r>
            <a:r>
              <a:rPr lang="en-GB" sz="1100" dirty="0" err="1"/>
              <a:t>symptomatics</a:t>
            </a:r>
            <a:r>
              <a:rPr lang="en-GB" sz="1100" dirty="0"/>
              <a:t> (e.g. significant increase in Germany)</a:t>
            </a:r>
          </a:p>
          <a:p>
            <a:pPr marL="406400" lvl="1" indent="-228600"/>
            <a:r>
              <a:rPr lang="en-GB" sz="1100" dirty="0"/>
              <a:t>Rise in severe symptoms, e.g. +30% on tree allergy by Swedish ‘</a:t>
            </a:r>
            <a:r>
              <a:rPr lang="en-GB" sz="1100" dirty="0" err="1"/>
              <a:t>klarify</a:t>
            </a:r>
            <a:r>
              <a:rPr lang="en-GB" sz="1100" dirty="0"/>
              <a:t>’ users </a:t>
            </a:r>
            <a:br>
              <a:rPr lang="en-GB" sz="1100" dirty="0"/>
            </a:br>
            <a:endParaRPr lang="en-GB" dirty="0"/>
          </a:p>
          <a:p>
            <a:pPr marL="180975" indent="-180975">
              <a:buFont typeface="Arial" panose="020B0604020202020204" pitchFamily="34" charset="0"/>
              <a:buChar char="•"/>
            </a:pPr>
            <a:r>
              <a:rPr lang="en-GB" sz="1400" dirty="0"/>
              <a:t>More consumers are </a:t>
            </a:r>
            <a:r>
              <a:rPr lang="en-GB" sz="1400" b="1" dirty="0"/>
              <a:t>taking action </a:t>
            </a:r>
            <a:r>
              <a:rPr lang="en-GB" sz="1400" dirty="0"/>
              <a:t>on their allergy </a:t>
            </a:r>
          </a:p>
          <a:p>
            <a:pPr lvl="1"/>
            <a:r>
              <a:rPr lang="en-GB" sz="1100" dirty="0"/>
              <a:t>KPIs for mobilised consumers and online bookings well above target</a:t>
            </a:r>
          </a:p>
          <a:p>
            <a:pPr lvl="1"/>
            <a:r>
              <a:rPr lang="en-GB" sz="1100" dirty="0"/>
              <a:t>553,000 (+61%) consumers mobilised in H1; 47,000 confirmed doctor visits</a:t>
            </a:r>
            <a:endParaRPr lang="en-GB" sz="800" dirty="0"/>
          </a:p>
          <a:p>
            <a:pPr marL="0" indent="0">
              <a:buNone/>
            </a:pPr>
            <a:endParaRPr lang="en-GB" sz="1100" dirty="0"/>
          </a:p>
          <a:p>
            <a:pPr marL="180975" indent="-180975">
              <a:buFont typeface="Arial" panose="020B0604020202020204" pitchFamily="34" charset="0"/>
              <a:buChar char="•"/>
            </a:pPr>
            <a:r>
              <a:rPr lang="en-GB" sz="1400" dirty="0"/>
              <a:t>Growing number of </a:t>
            </a:r>
            <a:r>
              <a:rPr lang="en-GB" sz="1400" b="1" dirty="0"/>
              <a:t>new patients initiated</a:t>
            </a:r>
            <a:r>
              <a:rPr lang="en-GB" sz="1400" dirty="0"/>
              <a:t> in key markets</a:t>
            </a:r>
            <a:r>
              <a:rPr lang="en-GB" sz="1400" b="1" dirty="0"/>
              <a:t> </a:t>
            </a:r>
          </a:p>
          <a:p>
            <a:pPr>
              <a:buFont typeface="Arial" panose="020B0604020202020204" pitchFamily="34" charset="0"/>
              <a:buChar char="•"/>
            </a:pPr>
            <a:endParaRPr lang="en-GB" sz="1100" b="1" dirty="0"/>
          </a:p>
          <a:p>
            <a:pPr marL="180975" indent="-180975">
              <a:buFont typeface="Arial" panose="020B0604020202020204" pitchFamily="34" charset="0"/>
              <a:buChar char="•"/>
            </a:pPr>
            <a:r>
              <a:rPr lang="en-GB" sz="1400" dirty="0"/>
              <a:t>Key markets are </a:t>
            </a:r>
            <a:r>
              <a:rPr lang="en-GB" sz="1400" b="1" dirty="0"/>
              <a:t>stabilising</a:t>
            </a:r>
            <a:endParaRPr lang="en-GB" sz="1400" dirty="0"/>
          </a:p>
        </p:txBody>
      </p:sp>
      <p:sp>
        <p:nvSpPr>
          <p:cNvPr id="4" name="Text Placeholder 23">
            <a:extLst>
              <a:ext uri="{FF2B5EF4-FFF2-40B4-BE49-F238E27FC236}">
                <a16:creationId xmlns:a16="http://schemas.microsoft.com/office/drawing/2014/main" id="{88E79AC9-FF2C-8E9D-8D80-E7FC250541DC}"/>
              </a:ext>
            </a:extLst>
          </p:cNvPr>
          <p:cNvSpPr>
            <a:spLocks noGrp="1"/>
          </p:cNvSpPr>
          <p:nvPr>
            <p:ph type="body" sz="quarter" idx="14"/>
          </p:nvPr>
        </p:nvSpPr>
        <p:spPr>
          <a:xfrm>
            <a:off x="409328" y="987574"/>
            <a:ext cx="8609558" cy="296441"/>
          </a:xfrm>
        </p:spPr>
        <p:txBody>
          <a:bodyPr/>
          <a:lstStyle/>
          <a:p>
            <a:r>
              <a:rPr lang="en-GB" dirty="0"/>
              <a:t>Leading indicators point to stronger initiation season in key European markets </a:t>
            </a:r>
          </a:p>
          <a:p>
            <a:endParaRPr lang="da-DK" dirty="0"/>
          </a:p>
        </p:txBody>
      </p:sp>
      <p:pic>
        <p:nvPicPr>
          <p:cNvPr id="7" name="Picture 6">
            <a:extLst>
              <a:ext uri="{FF2B5EF4-FFF2-40B4-BE49-F238E27FC236}">
                <a16:creationId xmlns:a16="http://schemas.microsoft.com/office/drawing/2014/main" id="{EBF38BE1-3F55-8659-1FAE-758335FEBDC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r="2740" b="24365"/>
          <a:stretch/>
        </p:blipFill>
        <p:spPr>
          <a:xfrm>
            <a:off x="6119813" y="1600200"/>
            <a:ext cx="2592387" cy="1457325"/>
          </a:xfrm>
          <a:prstGeom prst="rect">
            <a:avLst/>
          </a:prstGeom>
        </p:spPr>
      </p:pic>
      <p:pic>
        <p:nvPicPr>
          <p:cNvPr id="5" name="Screenshot 2021-08-20 at 18.26.46.png" descr="Screenshot 2021-08-20 at 18.26.46.png">
            <a:extLst>
              <a:ext uri="{FF2B5EF4-FFF2-40B4-BE49-F238E27FC236}">
                <a16:creationId xmlns:a16="http://schemas.microsoft.com/office/drawing/2014/main" id="{3A3FEF20-EA94-F9CB-747D-974B39326CD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425" t="-99" r="3208" b="6605"/>
          <a:stretch/>
        </p:blipFill>
        <p:spPr>
          <a:xfrm>
            <a:off x="6119813" y="3346450"/>
            <a:ext cx="2589159" cy="1457325"/>
          </a:xfrm>
          <a:prstGeom prst="rect">
            <a:avLst/>
          </a:prstGeom>
          <a:ln w="12700">
            <a:miter lim="400000"/>
          </a:ln>
        </p:spPr>
      </p:pic>
    </p:spTree>
    <p:extLst>
      <p:ext uri="{BB962C8B-B14F-4D97-AF65-F5344CB8AC3E}">
        <p14:creationId xmlns:p14="http://schemas.microsoft.com/office/powerpoint/2010/main" val="402101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7AD82A2-4FC5-F8AE-0160-761F6EB8D142}"/>
              </a:ext>
            </a:extLst>
          </p:cNvPr>
          <p:cNvGrpSpPr>
            <a:grpSpLocks noChangeAspect="1"/>
          </p:cNvGrpSpPr>
          <p:nvPr/>
        </p:nvGrpSpPr>
        <p:grpSpPr>
          <a:xfrm>
            <a:off x="96538" y="2031954"/>
            <a:ext cx="8249798" cy="3473496"/>
            <a:chOff x="3362326" y="1600200"/>
            <a:chExt cx="6229712" cy="3302165"/>
          </a:xfrm>
        </p:grpSpPr>
        <p:sp>
          <p:nvSpPr>
            <p:cNvPr id="28" name="Zimbabwe" descr="© INSCALE GmbH, 05.05.2010&#10;http://www.presentationload.com/">
              <a:extLst>
                <a:ext uri="{FF2B5EF4-FFF2-40B4-BE49-F238E27FC236}">
                  <a16:creationId xmlns:a16="http://schemas.microsoft.com/office/drawing/2014/main" id="{34774271-A8A4-906E-0F8C-9B2ED66E5D71}"/>
                </a:ext>
              </a:extLst>
            </p:cNvPr>
            <p:cNvSpPr>
              <a:spLocks/>
            </p:cNvSpPr>
            <p:nvPr/>
          </p:nvSpPr>
          <p:spPr bwMode="gray">
            <a:xfrm>
              <a:off x="6730666" y="3921095"/>
              <a:ext cx="156075" cy="169558"/>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9" name="Zambia" descr="© INSCALE GmbH, 05.05.2010&#10;http://www.presentationload.com/">
              <a:extLst>
                <a:ext uri="{FF2B5EF4-FFF2-40B4-BE49-F238E27FC236}">
                  <a16:creationId xmlns:a16="http://schemas.microsoft.com/office/drawing/2014/main" id="{99E3DB18-F31F-0192-4085-360B370C6010}"/>
                </a:ext>
              </a:extLst>
            </p:cNvPr>
            <p:cNvSpPr>
              <a:spLocks/>
            </p:cNvSpPr>
            <p:nvPr/>
          </p:nvSpPr>
          <p:spPr bwMode="gray">
            <a:xfrm>
              <a:off x="6667570" y="3735905"/>
              <a:ext cx="235773" cy="245317"/>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0" name="Yemen" descr="© INSCALE GmbH, 05.05.2010&#10;http://www.presentationload.com/">
              <a:extLst>
                <a:ext uri="{FF2B5EF4-FFF2-40B4-BE49-F238E27FC236}">
                  <a16:creationId xmlns:a16="http://schemas.microsoft.com/office/drawing/2014/main" id="{F754CC64-962B-4595-A966-F461EDF2EE14}"/>
                </a:ext>
              </a:extLst>
            </p:cNvPr>
            <p:cNvSpPr>
              <a:spLocks/>
            </p:cNvSpPr>
            <p:nvPr/>
          </p:nvSpPr>
          <p:spPr bwMode="gray">
            <a:xfrm>
              <a:off x="7078236" y="3062484"/>
              <a:ext cx="206992" cy="153924"/>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1" name="Western Sahara" descr="© INSCALE GmbH, 05.05.2010&#10;http://www.presentationload.com/">
              <a:extLst>
                <a:ext uri="{FF2B5EF4-FFF2-40B4-BE49-F238E27FC236}">
                  <a16:creationId xmlns:a16="http://schemas.microsoft.com/office/drawing/2014/main" id="{6DA13BC9-C70C-FE2F-E0E2-99A61BDFFD28}"/>
                </a:ext>
              </a:extLst>
            </p:cNvPr>
            <p:cNvSpPr>
              <a:spLocks/>
            </p:cNvSpPr>
            <p:nvPr/>
          </p:nvSpPr>
          <p:spPr bwMode="gray">
            <a:xfrm>
              <a:off x="5894945" y="2848433"/>
              <a:ext cx="169358" cy="157533"/>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2" name="West Bank" descr="© INSCALE GmbH, 05.05.2010&#10;http://www.presentationload.com/">
              <a:extLst>
                <a:ext uri="{FF2B5EF4-FFF2-40B4-BE49-F238E27FC236}">
                  <a16:creationId xmlns:a16="http://schemas.microsoft.com/office/drawing/2014/main" id="{C61C1023-CBE8-0EFE-0F8F-09C14410667B}"/>
                </a:ext>
              </a:extLst>
            </p:cNvPr>
            <p:cNvSpPr>
              <a:spLocks/>
            </p:cNvSpPr>
            <p:nvPr/>
          </p:nvSpPr>
          <p:spPr bwMode="gray">
            <a:xfrm>
              <a:off x="6908877" y="2729381"/>
              <a:ext cx="12177" cy="28861"/>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4" name="Uzbekistan" descr="© INSCALE GmbH, 05.05.2010&#10;http://www.presentationload.com/">
              <a:extLst>
                <a:ext uri="{FF2B5EF4-FFF2-40B4-BE49-F238E27FC236}">
                  <a16:creationId xmlns:a16="http://schemas.microsoft.com/office/drawing/2014/main" id="{005D6F38-7D3A-194D-575B-FCC27151E8F1}"/>
                </a:ext>
              </a:extLst>
            </p:cNvPr>
            <p:cNvSpPr>
              <a:spLocks/>
            </p:cNvSpPr>
            <p:nvPr/>
          </p:nvSpPr>
          <p:spPr bwMode="gray">
            <a:xfrm>
              <a:off x="7259770" y="2408305"/>
              <a:ext cx="335396" cy="204431"/>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5" name="Vietnam" descr="© INSCALE GmbH, 05.05.2010&#10;http://www.presentationload.com/">
              <a:extLst>
                <a:ext uri="{FF2B5EF4-FFF2-40B4-BE49-F238E27FC236}">
                  <a16:creationId xmlns:a16="http://schemas.microsoft.com/office/drawing/2014/main" id="{CF357C10-DC48-4E88-3DAA-3F60147DB57A}"/>
                </a:ext>
              </a:extLst>
            </p:cNvPr>
            <p:cNvSpPr>
              <a:spLocks/>
            </p:cNvSpPr>
            <p:nvPr/>
          </p:nvSpPr>
          <p:spPr bwMode="gray">
            <a:xfrm>
              <a:off x="8247137" y="2954256"/>
              <a:ext cx="171571" cy="366774"/>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6" name="Venezuela" descr="© INSCALE GmbH, 05.05.2010&#10;http://www.presentationload.com/">
              <a:extLst>
                <a:ext uri="{FF2B5EF4-FFF2-40B4-BE49-F238E27FC236}">
                  <a16:creationId xmlns:a16="http://schemas.microsoft.com/office/drawing/2014/main" id="{D7E6B7E6-44B7-0729-DB56-3410B4CD6C1E}"/>
                </a:ext>
              </a:extLst>
            </p:cNvPr>
            <p:cNvSpPr>
              <a:spLocks noEditPoints="1"/>
            </p:cNvSpPr>
            <p:nvPr/>
          </p:nvSpPr>
          <p:spPr bwMode="gray">
            <a:xfrm>
              <a:off x="4754824" y="3232042"/>
              <a:ext cx="270086" cy="286204"/>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7" name="USA (Alaska)" descr="© INSCALE GmbH, 05.05.2010&#10;http://www.presentationload.com/">
              <a:extLst>
                <a:ext uri="{FF2B5EF4-FFF2-40B4-BE49-F238E27FC236}">
                  <a16:creationId xmlns:a16="http://schemas.microsoft.com/office/drawing/2014/main" id="{829B4B6E-B503-0580-CA17-D98F01F00C6D}"/>
                </a:ext>
              </a:extLst>
            </p:cNvPr>
            <p:cNvSpPr>
              <a:spLocks noEditPoints="1"/>
            </p:cNvSpPr>
            <p:nvPr/>
          </p:nvSpPr>
          <p:spPr bwMode="gray">
            <a:xfrm>
              <a:off x="3362326" y="1821467"/>
              <a:ext cx="870034" cy="408863"/>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8" name="USA" descr="© INSCALE GmbH, 05.05.2010&#10;http://www.presentationload.com/">
              <a:extLst>
                <a:ext uri="{FF2B5EF4-FFF2-40B4-BE49-F238E27FC236}">
                  <a16:creationId xmlns:a16="http://schemas.microsoft.com/office/drawing/2014/main" id="{3D24B531-17E8-AD36-9A8D-664E1B954792}"/>
                </a:ext>
              </a:extLst>
            </p:cNvPr>
            <p:cNvSpPr>
              <a:spLocks noEditPoints="1"/>
            </p:cNvSpPr>
            <p:nvPr/>
          </p:nvSpPr>
          <p:spPr bwMode="gray">
            <a:xfrm>
              <a:off x="3931279" y="2313305"/>
              <a:ext cx="1109127" cy="597661"/>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39" name="Uruguay" descr="© INSCALE GmbH, 05.05.2010&#10;http://www.presentationload.com/">
              <a:extLst>
                <a:ext uri="{FF2B5EF4-FFF2-40B4-BE49-F238E27FC236}">
                  <a16:creationId xmlns:a16="http://schemas.microsoft.com/office/drawing/2014/main" id="{4B958EB3-F193-D400-B143-5A8226C414A9}"/>
                </a:ext>
              </a:extLst>
            </p:cNvPr>
            <p:cNvSpPr>
              <a:spLocks/>
            </p:cNvSpPr>
            <p:nvPr/>
          </p:nvSpPr>
          <p:spPr bwMode="gray">
            <a:xfrm>
              <a:off x="5114571" y="4280654"/>
              <a:ext cx="104050" cy="117849"/>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0" name="United Kingdom" descr="© INSCALE GmbH, 05.05.2010&#10;http://www.presentationload.com/">
              <a:extLst>
                <a:ext uri="{FF2B5EF4-FFF2-40B4-BE49-F238E27FC236}">
                  <a16:creationId xmlns:a16="http://schemas.microsoft.com/office/drawing/2014/main" id="{4F924C03-461E-C52A-7157-5B473BC41688}"/>
                </a:ext>
              </a:extLst>
            </p:cNvPr>
            <p:cNvSpPr>
              <a:spLocks noEditPoints="1"/>
            </p:cNvSpPr>
            <p:nvPr/>
          </p:nvSpPr>
          <p:spPr bwMode="gray">
            <a:xfrm>
              <a:off x="6121862" y="2047543"/>
              <a:ext cx="163823" cy="253736"/>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1" name="United Arab Emirates" descr="© INSCALE GmbH, 05.05.2010&#10;http://www.presentationload.com/">
              <a:extLst>
                <a:ext uri="{FF2B5EF4-FFF2-40B4-BE49-F238E27FC236}">
                  <a16:creationId xmlns:a16="http://schemas.microsoft.com/office/drawing/2014/main" id="{141F7951-B7A0-5AF8-0D2A-14E01C6A519C}"/>
                </a:ext>
              </a:extLst>
            </p:cNvPr>
            <p:cNvSpPr>
              <a:spLocks/>
            </p:cNvSpPr>
            <p:nvPr/>
          </p:nvSpPr>
          <p:spPr bwMode="gray">
            <a:xfrm>
              <a:off x="7245379" y="2876092"/>
              <a:ext cx="95195" cy="98609"/>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2" name="Ukraine" descr="© INSCALE GmbH, 05.05.2010&#10;http://www.presentationload.com/">
              <a:extLst>
                <a:ext uri="{FF2B5EF4-FFF2-40B4-BE49-F238E27FC236}">
                  <a16:creationId xmlns:a16="http://schemas.microsoft.com/office/drawing/2014/main" id="{C0BA4198-3242-0D23-B801-5F39F8C5C16D}"/>
                </a:ext>
              </a:extLst>
            </p:cNvPr>
            <p:cNvSpPr>
              <a:spLocks/>
            </p:cNvSpPr>
            <p:nvPr/>
          </p:nvSpPr>
          <p:spPr bwMode="gray">
            <a:xfrm>
              <a:off x="6643218" y="2243557"/>
              <a:ext cx="316578" cy="192406"/>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3" name="Uganda" descr="© INSCALE GmbH, 05.05.2010&#10;http://www.presentationload.com/">
              <a:extLst>
                <a:ext uri="{FF2B5EF4-FFF2-40B4-BE49-F238E27FC236}">
                  <a16:creationId xmlns:a16="http://schemas.microsoft.com/office/drawing/2014/main" id="{D824868F-7667-B69F-6CDC-A6A2926D9C15}"/>
                </a:ext>
              </a:extLst>
            </p:cNvPr>
            <p:cNvSpPr>
              <a:spLocks noEditPoints="1"/>
            </p:cNvSpPr>
            <p:nvPr/>
          </p:nvSpPr>
          <p:spPr bwMode="gray">
            <a:xfrm>
              <a:off x="6823646" y="3430460"/>
              <a:ext cx="110690" cy="141899"/>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4" name="Turkmenistan" descr="© INSCALE GmbH, 05.05.2010&#10;http://www.presentationload.com/">
              <a:extLst>
                <a:ext uri="{FF2B5EF4-FFF2-40B4-BE49-F238E27FC236}">
                  <a16:creationId xmlns:a16="http://schemas.microsoft.com/office/drawing/2014/main" id="{88966ADB-D796-8FB6-297F-425DE156BAC4}"/>
                </a:ext>
              </a:extLst>
            </p:cNvPr>
            <p:cNvSpPr>
              <a:spLocks/>
            </p:cNvSpPr>
            <p:nvPr/>
          </p:nvSpPr>
          <p:spPr bwMode="gray">
            <a:xfrm>
              <a:off x="7208851" y="2474445"/>
              <a:ext cx="285584" cy="186394"/>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5" name="Turkey" descr="© INSCALE GmbH, 05.05.2010&#10;http://www.presentationload.com/">
              <a:extLst>
                <a:ext uri="{FF2B5EF4-FFF2-40B4-BE49-F238E27FC236}">
                  <a16:creationId xmlns:a16="http://schemas.microsoft.com/office/drawing/2014/main" id="{A1503559-6055-F3D2-C1C5-31FAE617AB3B}"/>
                </a:ext>
              </a:extLst>
            </p:cNvPr>
            <p:cNvSpPr>
              <a:spLocks noEditPoints="1"/>
            </p:cNvSpPr>
            <p:nvPr/>
          </p:nvSpPr>
          <p:spPr bwMode="gray">
            <a:xfrm>
              <a:off x="6708526" y="2488874"/>
              <a:ext cx="376351" cy="156330"/>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6" name="Tunisia" descr="© INSCALE GmbH, 05.05.2010&#10;http://www.presentationload.com/">
              <a:extLst>
                <a:ext uri="{FF2B5EF4-FFF2-40B4-BE49-F238E27FC236}">
                  <a16:creationId xmlns:a16="http://schemas.microsoft.com/office/drawing/2014/main" id="{9DFC0886-D09F-90B1-4525-717AED029386}"/>
                </a:ext>
              </a:extLst>
            </p:cNvPr>
            <p:cNvSpPr>
              <a:spLocks/>
            </p:cNvSpPr>
            <p:nvPr/>
          </p:nvSpPr>
          <p:spPr bwMode="gray">
            <a:xfrm>
              <a:off x="6380880" y="2609128"/>
              <a:ext cx="77484" cy="175571"/>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7" name="Togo" descr="© INSCALE GmbH, 05.05.2010&#10;http://www.presentationload.com/">
              <a:extLst>
                <a:ext uri="{FF2B5EF4-FFF2-40B4-BE49-F238E27FC236}">
                  <a16:creationId xmlns:a16="http://schemas.microsoft.com/office/drawing/2014/main" id="{67AD553E-AA84-456F-71A1-2E6EF364CDD9}"/>
                </a:ext>
              </a:extLst>
            </p:cNvPr>
            <p:cNvSpPr>
              <a:spLocks/>
            </p:cNvSpPr>
            <p:nvPr/>
          </p:nvSpPr>
          <p:spPr bwMode="gray">
            <a:xfrm>
              <a:off x="6223698" y="3259700"/>
              <a:ext cx="39849" cy="123862"/>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8" name="Thailand" descr="© INSCALE GmbH, 05.05.2010&#10;http://www.presentationload.com/">
              <a:extLst>
                <a:ext uri="{FF2B5EF4-FFF2-40B4-BE49-F238E27FC236}">
                  <a16:creationId xmlns:a16="http://schemas.microsoft.com/office/drawing/2014/main" id="{F40B6C4D-C2E7-570E-E282-93E8D04E6835}"/>
                </a:ext>
              </a:extLst>
            </p:cNvPr>
            <p:cNvSpPr>
              <a:spLocks/>
            </p:cNvSpPr>
            <p:nvPr/>
          </p:nvSpPr>
          <p:spPr bwMode="gray">
            <a:xfrm>
              <a:off x="8164117" y="3027611"/>
              <a:ext cx="174892" cy="365571"/>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49" name="Tanzania" descr="© INSCALE GmbH, 05.05.2010&#10;http://www.presentationload.com/">
              <a:extLst>
                <a:ext uri="{FF2B5EF4-FFF2-40B4-BE49-F238E27FC236}">
                  <a16:creationId xmlns:a16="http://schemas.microsoft.com/office/drawing/2014/main" id="{F5B3DB20-FFFF-430D-55B2-985F71D8771F}"/>
                </a:ext>
              </a:extLst>
            </p:cNvPr>
            <p:cNvSpPr>
              <a:spLocks noEditPoints="1"/>
            </p:cNvSpPr>
            <p:nvPr/>
          </p:nvSpPr>
          <p:spPr bwMode="gray">
            <a:xfrm>
              <a:off x="6822538" y="3559132"/>
              <a:ext cx="216955" cy="266963"/>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0" name="Tajikistan" descr="© INSCALE GmbH, 05.05.2010&#10;http://www.presentationload.com/">
              <a:extLst>
                <a:ext uri="{FF2B5EF4-FFF2-40B4-BE49-F238E27FC236}">
                  <a16:creationId xmlns:a16="http://schemas.microsoft.com/office/drawing/2014/main" id="{32613D04-4718-6571-DBEE-53EDA90475EA}"/>
                </a:ext>
              </a:extLst>
            </p:cNvPr>
            <p:cNvSpPr>
              <a:spLocks/>
            </p:cNvSpPr>
            <p:nvPr/>
          </p:nvSpPr>
          <p:spPr bwMode="gray">
            <a:xfrm>
              <a:off x="7497755" y="2518938"/>
              <a:ext cx="156075" cy="107026"/>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1" name="Taiwan" descr="© INSCALE GmbH, 05.05.2010&#10;http://www.presentationload.com/">
              <a:extLst>
                <a:ext uri="{FF2B5EF4-FFF2-40B4-BE49-F238E27FC236}">
                  <a16:creationId xmlns:a16="http://schemas.microsoft.com/office/drawing/2014/main" id="{DA7A7ABD-8B48-7E7B-25BA-E77B34DA8EBB}"/>
                </a:ext>
              </a:extLst>
            </p:cNvPr>
            <p:cNvSpPr>
              <a:spLocks/>
            </p:cNvSpPr>
            <p:nvPr/>
          </p:nvSpPr>
          <p:spPr bwMode="gray">
            <a:xfrm>
              <a:off x="8591386" y="2906155"/>
              <a:ext cx="34315" cy="82975"/>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2" name="Syria" descr="© INSCALE GmbH, 05.05.2010&#10;http://www.presentationload.com/">
              <a:extLst>
                <a:ext uri="{FF2B5EF4-FFF2-40B4-BE49-F238E27FC236}">
                  <a16:creationId xmlns:a16="http://schemas.microsoft.com/office/drawing/2014/main" id="{A4FB1886-E356-E2DB-4181-8515D6F92FA6}"/>
                </a:ext>
              </a:extLst>
            </p:cNvPr>
            <p:cNvSpPr>
              <a:spLocks/>
            </p:cNvSpPr>
            <p:nvPr/>
          </p:nvSpPr>
          <p:spPr bwMode="gray">
            <a:xfrm>
              <a:off x="6912198" y="2606723"/>
              <a:ext cx="127295" cy="127470"/>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3" name="Switzerland" descr="© INSCALE GmbH, 05.05.2010&#10;http://www.presentationload.com/">
              <a:extLst>
                <a:ext uri="{FF2B5EF4-FFF2-40B4-BE49-F238E27FC236}">
                  <a16:creationId xmlns:a16="http://schemas.microsoft.com/office/drawing/2014/main" id="{25A9FE5E-39D3-CAC6-795D-A8C54D08BFC3}"/>
                </a:ext>
              </a:extLst>
            </p:cNvPr>
            <p:cNvSpPr>
              <a:spLocks/>
            </p:cNvSpPr>
            <p:nvPr/>
          </p:nvSpPr>
          <p:spPr bwMode="gray">
            <a:xfrm>
              <a:off x="6356528" y="2350583"/>
              <a:ext cx="81912" cy="49304"/>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4" name="Sweden" descr="© INSCALE GmbH, 05.05.2010&#10;http://www.presentationload.com/">
              <a:extLst>
                <a:ext uri="{FF2B5EF4-FFF2-40B4-BE49-F238E27FC236}">
                  <a16:creationId xmlns:a16="http://schemas.microsoft.com/office/drawing/2014/main" id="{6DF86CB2-9BA4-10E5-8041-F72D8EFBFCD8}"/>
                </a:ext>
              </a:extLst>
            </p:cNvPr>
            <p:cNvSpPr>
              <a:spLocks noEditPoints="1"/>
            </p:cNvSpPr>
            <p:nvPr/>
          </p:nvSpPr>
          <p:spPr bwMode="gray">
            <a:xfrm>
              <a:off x="6449509" y="1867163"/>
              <a:ext cx="195925" cy="3042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5" name="Swaziland" descr="© INSCALE GmbH, 05.05.2010&#10;http://www.presentationload.com/">
              <a:extLst>
                <a:ext uri="{FF2B5EF4-FFF2-40B4-BE49-F238E27FC236}">
                  <a16:creationId xmlns:a16="http://schemas.microsoft.com/office/drawing/2014/main" id="{2C05830D-A17D-DA13-DF42-09296FDDD16A}"/>
                </a:ext>
              </a:extLst>
            </p:cNvPr>
            <p:cNvSpPr>
              <a:spLocks/>
            </p:cNvSpPr>
            <p:nvPr/>
          </p:nvSpPr>
          <p:spPr bwMode="gray">
            <a:xfrm>
              <a:off x="6835822" y="4171223"/>
              <a:ext cx="28780" cy="40886"/>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6" name="Suriname" descr="© INSCALE GmbH, 05.05.2010&#10;http://www.presentationload.com/">
              <a:extLst>
                <a:ext uri="{FF2B5EF4-FFF2-40B4-BE49-F238E27FC236}">
                  <a16:creationId xmlns:a16="http://schemas.microsoft.com/office/drawing/2014/main" id="{390CB581-8DAC-C7D1-DAC5-AF04876B16F4}"/>
                </a:ext>
              </a:extLst>
            </p:cNvPr>
            <p:cNvSpPr>
              <a:spLocks/>
            </p:cNvSpPr>
            <p:nvPr/>
          </p:nvSpPr>
          <p:spPr bwMode="gray">
            <a:xfrm>
              <a:off x="5057012" y="3385967"/>
              <a:ext cx="83019" cy="103419"/>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7" name="Sudan">
              <a:extLst>
                <a:ext uri="{FF2B5EF4-FFF2-40B4-BE49-F238E27FC236}">
                  <a16:creationId xmlns:a16="http://schemas.microsoft.com/office/drawing/2014/main" id="{6C3C5FCB-3CEF-F14B-0A4A-C56A88AF863A}"/>
                </a:ext>
              </a:extLst>
            </p:cNvPr>
            <p:cNvSpPr>
              <a:spLocks/>
            </p:cNvSpPr>
            <p:nvPr/>
          </p:nvSpPr>
          <p:spPr bwMode="auto">
            <a:xfrm>
              <a:off x="6659763" y="2959361"/>
              <a:ext cx="338221" cy="360477"/>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8" name="South Sudan">
              <a:extLst>
                <a:ext uri="{FF2B5EF4-FFF2-40B4-BE49-F238E27FC236}">
                  <a16:creationId xmlns:a16="http://schemas.microsoft.com/office/drawing/2014/main" id="{32734F1C-909F-E040-F4E9-1030FB7A6E83}"/>
                </a:ext>
              </a:extLst>
            </p:cNvPr>
            <p:cNvSpPr>
              <a:spLocks/>
            </p:cNvSpPr>
            <p:nvPr/>
          </p:nvSpPr>
          <p:spPr bwMode="auto">
            <a:xfrm>
              <a:off x="6706757" y="3227784"/>
              <a:ext cx="243520" cy="221238"/>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59" name="Sri Lanka" descr="© INSCALE GmbH, 05.05.2010&#10;http://www.presentationload.com/">
              <a:extLst>
                <a:ext uri="{FF2B5EF4-FFF2-40B4-BE49-F238E27FC236}">
                  <a16:creationId xmlns:a16="http://schemas.microsoft.com/office/drawing/2014/main" id="{00AB5C0F-20C5-8856-90CB-8A7AFD8E3A8B}"/>
                </a:ext>
              </a:extLst>
            </p:cNvPr>
            <p:cNvSpPr>
              <a:spLocks/>
            </p:cNvSpPr>
            <p:nvPr/>
          </p:nvSpPr>
          <p:spPr bwMode="gray">
            <a:xfrm>
              <a:off x="7827616" y="3295776"/>
              <a:ext cx="48704" cy="93797"/>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0" name="Spain" descr="© INSCALE GmbH, 05.05.2010&#10;http://www.presentationload.com/">
              <a:extLst>
                <a:ext uri="{FF2B5EF4-FFF2-40B4-BE49-F238E27FC236}">
                  <a16:creationId xmlns:a16="http://schemas.microsoft.com/office/drawing/2014/main" id="{45DD9A24-6A5F-D875-875B-673B22AF7214}"/>
                </a:ext>
              </a:extLst>
            </p:cNvPr>
            <p:cNvSpPr>
              <a:spLocks noEditPoints="1"/>
            </p:cNvSpPr>
            <p:nvPr/>
          </p:nvSpPr>
          <p:spPr bwMode="gray">
            <a:xfrm>
              <a:off x="6074264" y="2450394"/>
              <a:ext cx="247948" cy="190001"/>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1" name="South Africa" descr="© INSCALE GmbH, 05.05.2010&#10;http://www.presentationload.com/">
              <a:extLst>
                <a:ext uri="{FF2B5EF4-FFF2-40B4-BE49-F238E27FC236}">
                  <a16:creationId xmlns:a16="http://schemas.microsoft.com/office/drawing/2014/main" id="{F1634D91-2B5C-E57C-4E65-8076CAE34AA3}"/>
                </a:ext>
              </a:extLst>
            </p:cNvPr>
            <p:cNvSpPr>
              <a:spLocks noEditPoints="1"/>
            </p:cNvSpPr>
            <p:nvPr/>
          </p:nvSpPr>
          <p:spPr bwMode="gray">
            <a:xfrm>
              <a:off x="6553559" y="4083438"/>
              <a:ext cx="321006" cy="313862"/>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2" name="Somalia" descr="© INSCALE GmbH, 05.05.2010&#10;http://www.presentationload.com/">
              <a:extLst>
                <a:ext uri="{FF2B5EF4-FFF2-40B4-BE49-F238E27FC236}">
                  <a16:creationId xmlns:a16="http://schemas.microsoft.com/office/drawing/2014/main" id="{B856AB98-4DD7-0EC9-EFD4-617B14E0279C}"/>
                </a:ext>
              </a:extLst>
            </p:cNvPr>
            <p:cNvSpPr>
              <a:spLocks/>
            </p:cNvSpPr>
            <p:nvPr/>
          </p:nvSpPr>
          <p:spPr bwMode="gray">
            <a:xfrm>
              <a:off x="7052776" y="3235650"/>
              <a:ext cx="202566" cy="340319"/>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3" name="Solomon Islands" descr="© INSCALE GmbH, 05.05.2010&#10;http://www.presentationload.com/">
              <a:extLst>
                <a:ext uri="{FF2B5EF4-FFF2-40B4-BE49-F238E27FC236}">
                  <a16:creationId xmlns:a16="http://schemas.microsoft.com/office/drawing/2014/main" id="{2B76885D-21B7-CF90-8021-A90A17A5C879}"/>
                </a:ext>
              </a:extLst>
            </p:cNvPr>
            <p:cNvSpPr>
              <a:spLocks noEditPoints="1"/>
            </p:cNvSpPr>
            <p:nvPr/>
          </p:nvSpPr>
          <p:spPr bwMode="gray">
            <a:xfrm>
              <a:off x="9376189" y="3699828"/>
              <a:ext cx="105157" cy="107026"/>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4" name="Slovenia" descr="© INSCALE GmbH, 05.05.2010&#10;http://www.presentationload.com/">
              <a:extLst>
                <a:ext uri="{FF2B5EF4-FFF2-40B4-BE49-F238E27FC236}">
                  <a16:creationId xmlns:a16="http://schemas.microsoft.com/office/drawing/2014/main" id="{3E3BCE84-5780-6351-39D9-767ECABDE45A}"/>
                </a:ext>
              </a:extLst>
            </p:cNvPr>
            <p:cNvSpPr>
              <a:spLocks/>
            </p:cNvSpPr>
            <p:nvPr/>
          </p:nvSpPr>
          <p:spPr bwMode="gray">
            <a:xfrm>
              <a:off x="6487143" y="2372228"/>
              <a:ext cx="59773" cy="37279"/>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5" name="Slovakia" descr="© INSCALE GmbH, 05.05.2010&#10;http://www.presentationload.com/">
              <a:extLst>
                <a:ext uri="{FF2B5EF4-FFF2-40B4-BE49-F238E27FC236}">
                  <a16:creationId xmlns:a16="http://schemas.microsoft.com/office/drawing/2014/main" id="{9D68E876-6209-450C-E061-F69F67DCF67A}"/>
                </a:ext>
              </a:extLst>
            </p:cNvPr>
            <p:cNvSpPr>
              <a:spLocks/>
            </p:cNvSpPr>
            <p:nvPr/>
          </p:nvSpPr>
          <p:spPr bwMode="gray">
            <a:xfrm>
              <a:off x="6548023" y="2309696"/>
              <a:ext cx="100730" cy="44494"/>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6" name="Sierra Leone" descr="© INSCALE GmbH, 05.05.2010&#10;http://www.presentationload.com/">
              <a:extLst>
                <a:ext uri="{FF2B5EF4-FFF2-40B4-BE49-F238E27FC236}">
                  <a16:creationId xmlns:a16="http://schemas.microsoft.com/office/drawing/2014/main" id="{7F059CC3-1790-E40D-87ED-4FFB0ECAA121}"/>
                </a:ext>
              </a:extLst>
            </p:cNvPr>
            <p:cNvSpPr>
              <a:spLocks/>
            </p:cNvSpPr>
            <p:nvPr/>
          </p:nvSpPr>
          <p:spPr bwMode="gray">
            <a:xfrm>
              <a:off x="5961359" y="3283751"/>
              <a:ext cx="58667" cy="82975"/>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7" name="Serbia" descr="© INSCALE GmbH, 05.05.2010&#10;http://www.presentationload.com/">
              <a:extLst>
                <a:ext uri="{FF2B5EF4-FFF2-40B4-BE49-F238E27FC236}">
                  <a16:creationId xmlns:a16="http://schemas.microsoft.com/office/drawing/2014/main" id="{D2125200-3E13-EDCE-D394-05EC706B8C38}"/>
                </a:ext>
              </a:extLst>
            </p:cNvPr>
            <p:cNvSpPr>
              <a:spLocks/>
            </p:cNvSpPr>
            <p:nvPr/>
          </p:nvSpPr>
          <p:spPr bwMode="gray">
            <a:xfrm>
              <a:off x="6586766" y="2391469"/>
              <a:ext cx="77484" cy="9229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8" name="Senegal" descr="© INSCALE GmbH, 05.05.2010&#10;http://www.presentationload.com/">
              <a:extLst>
                <a:ext uri="{FF2B5EF4-FFF2-40B4-BE49-F238E27FC236}">
                  <a16:creationId xmlns:a16="http://schemas.microsoft.com/office/drawing/2014/main" id="{0DE61828-C0D7-7E05-50AF-A3C2B685CA86}"/>
                </a:ext>
              </a:extLst>
            </p:cNvPr>
            <p:cNvSpPr>
              <a:spLocks/>
            </p:cNvSpPr>
            <p:nvPr/>
          </p:nvSpPr>
          <p:spPr bwMode="gray">
            <a:xfrm>
              <a:off x="5902694" y="3116599"/>
              <a:ext cx="117333" cy="113038"/>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69" name="Saudi Arabia" descr="© INSCALE GmbH, 05.05.2010&#10;http://www.presentationload.com/">
              <a:extLst>
                <a:ext uri="{FF2B5EF4-FFF2-40B4-BE49-F238E27FC236}">
                  <a16:creationId xmlns:a16="http://schemas.microsoft.com/office/drawing/2014/main" id="{E16BF583-0613-A9E2-8E79-9FB1960C3DD7}"/>
                </a:ext>
              </a:extLst>
            </p:cNvPr>
            <p:cNvSpPr>
              <a:spLocks/>
            </p:cNvSpPr>
            <p:nvPr/>
          </p:nvSpPr>
          <p:spPr bwMode="gray">
            <a:xfrm>
              <a:off x="6908878" y="2736598"/>
              <a:ext cx="420627" cy="392027"/>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0" name="Rwanda" descr="© INSCALE GmbH, 05.05.2010&#10;http://www.presentationload.com/">
              <a:extLst>
                <a:ext uri="{FF2B5EF4-FFF2-40B4-BE49-F238E27FC236}">
                  <a16:creationId xmlns:a16="http://schemas.microsoft.com/office/drawing/2014/main" id="{C1CAEE2E-B292-25B3-3410-02D65AD59ED9}"/>
                </a:ext>
              </a:extLst>
            </p:cNvPr>
            <p:cNvSpPr>
              <a:spLocks/>
            </p:cNvSpPr>
            <p:nvPr/>
          </p:nvSpPr>
          <p:spPr bwMode="gray">
            <a:xfrm>
              <a:off x="6807042" y="3559132"/>
              <a:ext cx="42063" cy="45696"/>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1" name="Russia (Urup,Simushir)" descr="© INSCALE GmbH, 05.05.2010&#10;http://www.presentationload.com/">
              <a:extLst>
                <a:ext uri="{FF2B5EF4-FFF2-40B4-BE49-F238E27FC236}">
                  <a16:creationId xmlns:a16="http://schemas.microsoft.com/office/drawing/2014/main" id="{9CC6DE39-8D00-A855-5E52-0BB324F6F1F7}"/>
                </a:ext>
              </a:extLst>
            </p:cNvPr>
            <p:cNvSpPr>
              <a:spLocks noEditPoints="1"/>
            </p:cNvSpPr>
            <p:nvPr/>
          </p:nvSpPr>
          <p:spPr bwMode="gray">
            <a:xfrm>
              <a:off x="8892467" y="2082417"/>
              <a:ext cx="85233" cy="367976"/>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2" name="Russia" descr="© INSCALE GmbH, 05.05.2010&#10;http://www.presentationload.com/">
              <a:extLst>
                <a:ext uri="{FF2B5EF4-FFF2-40B4-BE49-F238E27FC236}">
                  <a16:creationId xmlns:a16="http://schemas.microsoft.com/office/drawing/2014/main" id="{E0FF8FE2-307C-1DC7-F25D-6DF1533965AE}"/>
                </a:ext>
              </a:extLst>
            </p:cNvPr>
            <p:cNvSpPr>
              <a:spLocks noEditPoints="1"/>
            </p:cNvSpPr>
            <p:nvPr/>
          </p:nvSpPr>
          <p:spPr bwMode="gray">
            <a:xfrm>
              <a:off x="6594514" y="1626656"/>
              <a:ext cx="2561399" cy="886269"/>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3" name="Romania" descr="© INSCALE GmbH, 05.05.2010&#10;http://www.presentationload.com/">
              <a:extLst>
                <a:ext uri="{FF2B5EF4-FFF2-40B4-BE49-F238E27FC236}">
                  <a16:creationId xmlns:a16="http://schemas.microsoft.com/office/drawing/2014/main" id="{8EDEDE74-0D4E-849F-38C8-08B19B7B42C0}"/>
                </a:ext>
              </a:extLst>
            </p:cNvPr>
            <p:cNvSpPr>
              <a:spLocks/>
            </p:cNvSpPr>
            <p:nvPr/>
          </p:nvSpPr>
          <p:spPr bwMode="gray">
            <a:xfrm>
              <a:off x="6611119" y="2340963"/>
              <a:ext cx="173786" cy="113038"/>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4" name="Qatar" descr="© INSCALE GmbH, 05.05.2010&#10;http://www.presentationload.com/">
              <a:extLst>
                <a:ext uri="{FF2B5EF4-FFF2-40B4-BE49-F238E27FC236}">
                  <a16:creationId xmlns:a16="http://schemas.microsoft.com/office/drawing/2014/main" id="{92CB1C0C-7C12-2D9A-8E5D-B91CD7953549}"/>
                </a:ext>
              </a:extLst>
            </p:cNvPr>
            <p:cNvSpPr>
              <a:spLocks/>
            </p:cNvSpPr>
            <p:nvPr/>
          </p:nvSpPr>
          <p:spPr bwMode="gray">
            <a:xfrm>
              <a:off x="7230990" y="2883307"/>
              <a:ext cx="18818" cy="44494"/>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5" name="Puerto Rico" descr="© INSCALE GmbH, 05.05.2010&#10;http://www.presentationload.com/">
              <a:extLst>
                <a:ext uri="{FF2B5EF4-FFF2-40B4-BE49-F238E27FC236}">
                  <a16:creationId xmlns:a16="http://schemas.microsoft.com/office/drawing/2014/main" id="{ED2EBE9A-79DF-6CAF-4C59-F9B9DB600CC5}"/>
                </a:ext>
              </a:extLst>
            </p:cNvPr>
            <p:cNvSpPr>
              <a:spLocks/>
            </p:cNvSpPr>
            <p:nvPr/>
          </p:nvSpPr>
          <p:spPr bwMode="gray">
            <a:xfrm>
              <a:off x="4896509" y="3078117"/>
              <a:ext cx="38743" cy="18038"/>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6" name="Portugal" descr="© INSCALE GmbH, 05.05.2010&#10;http://www.presentationload.com/">
              <a:extLst>
                <a:ext uri="{FF2B5EF4-FFF2-40B4-BE49-F238E27FC236}">
                  <a16:creationId xmlns:a16="http://schemas.microsoft.com/office/drawing/2014/main" id="{BEAF9F73-F273-60D4-FF74-A1EFAF8909AE}"/>
                </a:ext>
              </a:extLst>
            </p:cNvPr>
            <p:cNvSpPr>
              <a:spLocks/>
            </p:cNvSpPr>
            <p:nvPr/>
          </p:nvSpPr>
          <p:spPr bwMode="gray">
            <a:xfrm>
              <a:off x="6064303" y="2491279"/>
              <a:ext cx="64201" cy="126267"/>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7" name="Poland" descr="© INSCALE GmbH, 05.05.2010&#10;http://www.presentationload.com/">
              <a:extLst>
                <a:ext uri="{FF2B5EF4-FFF2-40B4-BE49-F238E27FC236}">
                  <a16:creationId xmlns:a16="http://schemas.microsoft.com/office/drawing/2014/main" id="{86718236-E830-271C-6A7C-23DC65010A85}"/>
                </a:ext>
              </a:extLst>
            </p:cNvPr>
            <p:cNvSpPr>
              <a:spLocks/>
            </p:cNvSpPr>
            <p:nvPr/>
          </p:nvSpPr>
          <p:spPr bwMode="gray">
            <a:xfrm>
              <a:off x="6499320" y="2184633"/>
              <a:ext cx="177107" cy="138292"/>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8" name="Philippines" descr="© INSCALE GmbH, 05.05.2010&#10;http://www.presentationload.com/">
              <a:extLst>
                <a:ext uri="{FF2B5EF4-FFF2-40B4-BE49-F238E27FC236}">
                  <a16:creationId xmlns:a16="http://schemas.microsoft.com/office/drawing/2014/main" id="{991CB783-8F4F-2687-4230-4A3D313B8975}"/>
                </a:ext>
              </a:extLst>
            </p:cNvPr>
            <p:cNvSpPr>
              <a:spLocks noEditPoints="1"/>
            </p:cNvSpPr>
            <p:nvPr/>
          </p:nvSpPr>
          <p:spPr bwMode="gray">
            <a:xfrm>
              <a:off x="8581425" y="3069700"/>
              <a:ext cx="202566" cy="369179"/>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79" name="Peru" descr="© INSCALE GmbH, 05.05.2010&#10;http://www.presentationload.com/">
              <a:extLst>
                <a:ext uri="{FF2B5EF4-FFF2-40B4-BE49-F238E27FC236}">
                  <a16:creationId xmlns:a16="http://schemas.microsoft.com/office/drawing/2014/main" id="{BE7DA121-C692-5AC2-B851-25F9ED13C707}"/>
                </a:ext>
              </a:extLst>
            </p:cNvPr>
            <p:cNvSpPr>
              <a:spLocks/>
            </p:cNvSpPr>
            <p:nvPr/>
          </p:nvSpPr>
          <p:spPr bwMode="gray">
            <a:xfrm>
              <a:off x="4588787" y="3532677"/>
              <a:ext cx="266766" cy="458167"/>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0" name="Paraguay" descr="© INSCALE GmbH, 05.05.2010&#10;http://www.presentationload.com/">
              <a:extLst>
                <a:ext uri="{FF2B5EF4-FFF2-40B4-BE49-F238E27FC236}">
                  <a16:creationId xmlns:a16="http://schemas.microsoft.com/office/drawing/2014/main" id="{C1BBB156-660A-6CE0-4D38-03E70A7D7754}"/>
                </a:ext>
              </a:extLst>
            </p:cNvPr>
            <p:cNvSpPr>
              <a:spLocks/>
            </p:cNvSpPr>
            <p:nvPr/>
          </p:nvSpPr>
          <p:spPr bwMode="gray">
            <a:xfrm>
              <a:off x="4996131" y="4011287"/>
              <a:ext cx="169358" cy="208038"/>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1" name="Papua New Guinea" descr="© INSCALE GmbH, 05.05.2010&#10;http://www.presentationload.com/">
              <a:extLst>
                <a:ext uri="{FF2B5EF4-FFF2-40B4-BE49-F238E27FC236}">
                  <a16:creationId xmlns:a16="http://schemas.microsoft.com/office/drawing/2014/main" id="{A70501EF-1CAF-9312-2006-55AF9A18A916}"/>
                </a:ext>
              </a:extLst>
            </p:cNvPr>
            <p:cNvSpPr>
              <a:spLocks noEditPoints="1"/>
            </p:cNvSpPr>
            <p:nvPr/>
          </p:nvSpPr>
          <p:spPr bwMode="gray">
            <a:xfrm>
              <a:off x="9055184" y="3579575"/>
              <a:ext cx="307722" cy="223672"/>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2" name="Panama" descr="© INSCALE GmbH, 05.05.2010&#10;http://www.presentationload.com/">
              <a:extLst>
                <a:ext uri="{FF2B5EF4-FFF2-40B4-BE49-F238E27FC236}">
                  <a16:creationId xmlns:a16="http://schemas.microsoft.com/office/drawing/2014/main" id="{BF1774FB-E94E-F285-08FD-AF93DC56DB08}"/>
                </a:ext>
              </a:extLst>
            </p:cNvPr>
            <p:cNvSpPr>
              <a:spLocks/>
            </p:cNvSpPr>
            <p:nvPr/>
          </p:nvSpPr>
          <p:spPr bwMode="gray">
            <a:xfrm>
              <a:off x="4560007" y="3295776"/>
              <a:ext cx="115119" cy="60127"/>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3" name="Pakistan" descr="© INSCALE GmbH, 05.05.2010&#10;http://www.presentationload.com/">
              <a:extLst>
                <a:ext uri="{FF2B5EF4-FFF2-40B4-BE49-F238E27FC236}">
                  <a16:creationId xmlns:a16="http://schemas.microsoft.com/office/drawing/2014/main" id="{26BF7A12-F7B5-F02B-F3EB-1AB7027FF57C}"/>
                </a:ext>
              </a:extLst>
            </p:cNvPr>
            <p:cNvSpPr>
              <a:spLocks/>
            </p:cNvSpPr>
            <p:nvPr/>
          </p:nvSpPr>
          <p:spPr bwMode="gray">
            <a:xfrm>
              <a:off x="7414738" y="2616343"/>
              <a:ext cx="297760" cy="324685"/>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4" name="Parcel Islands" descr="© INSCALE GmbH, 05.05.2010&#10;http://www.presentationload.com/">
              <a:extLst>
                <a:ext uri="{FF2B5EF4-FFF2-40B4-BE49-F238E27FC236}">
                  <a16:creationId xmlns:a16="http://schemas.microsoft.com/office/drawing/2014/main" id="{F808983A-CBA1-7902-62B1-AD5897676384}"/>
                </a:ext>
              </a:extLst>
            </p:cNvPr>
            <p:cNvSpPr>
              <a:spLocks noEditPoints="1"/>
            </p:cNvSpPr>
            <p:nvPr/>
          </p:nvSpPr>
          <p:spPr bwMode="gray">
            <a:xfrm>
              <a:off x="8444167" y="3105775"/>
              <a:ext cx="26566" cy="19241"/>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5" name="Oman" descr="© INSCALE GmbH, 05.05.2010&#10;http://www.presentationload.com/">
              <a:extLst>
                <a:ext uri="{FF2B5EF4-FFF2-40B4-BE49-F238E27FC236}">
                  <a16:creationId xmlns:a16="http://schemas.microsoft.com/office/drawing/2014/main" id="{8224E787-3CC3-393B-FE58-E15D6DB42E2F}"/>
                </a:ext>
              </a:extLst>
            </p:cNvPr>
            <p:cNvSpPr>
              <a:spLocks/>
            </p:cNvSpPr>
            <p:nvPr/>
          </p:nvSpPr>
          <p:spPr bwMode="gray">
            <a:xfrm>
              <a:off x="7261983" y="2913370"/>
              <a:ext cx="152755" cy="206835"/>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6" name="Norway" descr="© INSCALE GmbH, 05.05.2010&#10;http://www.presentationload.com/">
              <a:extLst>
                <a:ext uri="{FF2B5EF4-FFF2-40B4-BE49-F238E27FC236}">
                  <a16:creationId xmlns:a16="http://schemas.microsoft.com/office/drawing/2014/main" id="{6AE63572-EE35-BD3D-ADF5-977A8402DA4F}"/>
                </a:ext>
              </a:extLst>
            </p:cNvPr>
            <p:cNvSpPr>
              <a:spLocks noEditPoints="1"/>
            </p:cNvSpPr>
            <p:nvPr/>
          </p:nvSpPr>
          <p:spPr bwMode="gray">
            <a:xfrm>
              <a:off x="6349887" y="1649504"/>
              <a:ext cx="385206" cy="460572"/>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7" name="Nigeria" descr="© INSCALE GmbH, 05.05.2010&#10;http://www.presentationload.com/">
              <a:extLst>
                <a:ext uri="{FF2B5EF4-FFF2-40B4-BE49-F238E27FC236}">
                  <a16:creationId xmlns:a16="http://schemas.microsoft.com/office/drawing/2014/main" id="{47B30CA1-0B54-C895-F32E-5738543A1114}"/>
                </a:ext>
              </a:extLst>
            </p:cNvPr>
            <p:cNvSpPr>
              <a:spLocks/>
            </p:cNvSpPr>
            <p:nvPr/>
          </p:nvSpPr>
          <p:spPr bwMode="gray">
            <a:xfrm>
              <a:off x="6282365" y="3189953"/>
              <a:ext cx="236880" cy="236900"/>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8" name="Niger" descr="© INSCALE GmbH, 05.05.2010&#10;http://www.presentationload.com/">
              <a:extLst>
                <a:ext uri="{FF2B5EF4-FFF2-40B4-BE49-F238E27FC236}">
                  <a16:creationId xmlns:a16="http://schemas.microsoft.com/office/drawing/2014/main" id="{05791B89-F33D-2827-F972-CD3D13BE7B79}"/>
                </a:ext>
              </a:extLst>
            </p:cNvPr>
            <p:cNvSpPr>
              <a:spLocks/>
            </p:cNvSpPr>
            <p:nvPr/>
          </p:nvSpPr>
          <p:spPr bwMode="gray">
            <a:xfrm>
              <a:off x="6232554" y="2951851"/>
              <a:ext cx="314363" cy="289812"/>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89" name="Nicaragua" descr="© INSCALE GmbH, 05.05.2010&#10;http://www.presentationload.com/">
              <a:extLst>
                <a:ext uri="{FF2B5EF4-FFF2-40B4-BE49-F238E27FC236}">
                  <a16:creationId xmlns:a16="http://schemas.microsoft.com/office/drawing/2014/main" id="{AA528C98-B27D-969C-B2DD-2811167778B3}"/>
                </a:ext>
              </a:extLst>
            </p:cNvPr>
            <p:cNvSpPr>
              <a:spLocks/>
            </p:cNvSpPr>
            <p:nvPr/>
          </p:nvSpPr>
          <p:spPr bwMode="gray">
            <a:xfrm>
              <a:off x="4474775" y="3165903"/>
              <a:ext cx="91875" cy="102216"/>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0" name="New Zealand" descr="© INSCALE GmbH, 05.05.2010&#10;http://www.presentationload.com/">
              <a:extLst>
                <a:ext uri="{FF2B5EF4-FFF2-40B4-BE49-F238E27FC236}">
                  <a16:creationId xmlns:a16="http://schemas.microsoft.com/office/drawing/2014/main" id="{0D6ECDBE-C5F2-491E-2E72-96C6B7844EF6}"/>
                </a:ext>
              </a:extLst>
            </p:cNvPr>
            <p:cNvSpPr>
              <a:spLocks noEditPoints="1"/>
            </p:cNvSpPr>
            <p:nvPr/>
          </p:nvSpPr>
          <p:spPr bwMode="gray">
            <a:xfrm>
              <a:off x="9232290" y="4384072"/>
              <a:ext cx="359748" cy="301837"/>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1" name="Newfoundland" descr="© INSCALE GmbH, 05.05.2010&#10;http://www.presentationload.com/">
              <a:extLst>
                <a:ext uri="{FF2B5EF4-FFF2-40B4-BE49-F238E27FC236}">
                  <a16:creationId xmlns:a16="http://schemas.microsoft.com/office/drawing/2014/main" id="{F3C93E80-F281-92D3-B9D3-124531100C88}"/>
                </a:ext>
              </a:extLst>
            </p:cNvPr>
            <p:cNvSpPr>
              <a:spLocks/>
            </p:cNvSpPr>
            <p:nvPr/>
          </p:nvSpPr>
          <p:spPr bwMode="gray">
            <a:xfrm>
              <a:off x="5196483" y="2264000"/>
              <a:ext cx="120654" cy="117849"/>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2" name="Netherlands" descr="© INSCALE GmbH, 05.05.2010&#10;http://www.presentationload.com/">
              <a:extLst>
                <a:ext uri="{FF2B5EF4-FFF2-40B4-BE49-F238E27FC236}">
                  <a16:creationId xmlns:a16="http://schemas.microsoft.com/office/drawing/2014/main" id="{E5741F81-3045-378A-1CDE-EF9332AB1585}"/>
                </a:ext>
              </a:extLst>
            </p:cNvPr>
            <p:cNvSpPr>
              <a:spLocks/>
            </p:cNvSpPr>
            <p:nvPr/>
          </p:nvSpPr>
          <p:spPr bwMode="gray">
            <a:xfrm>
              <a:off x="6305610" y="2217102"/>
              <a:ext cx="76377" cy="64937"/>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3" name="Nepal" descr="© INSCALE GmbH, 05.05.2010&#10;http://www.presentationload.com/">
              <a:extLst>
                <a:ext uri="{FF2B5EF4-FFF2-40B4-BE49-F238E27FC236}">
                  <a16:creationId xmlns:a16="http://schemas.microsoft.com/office/drawing/2014/main" id="{A4026EB1-2F6A-5419-9FA1-5656DCBC7BFB}"/>
                </a:ext>
              </a:extLst>
            </p:cNvPr>
            <p:cNvSpPr>
              <a:spLocks/>
            </p:cNvSpPr>
            <p:nvPr/>
          </p:nvSpPr>
          <p:spPr bwMode="gray">
            <a:xfrm>
              <a:off x="7788875" y="2778685"/>
              <a:ext cx="166037" cy="101013"/>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4" name="Namibia" descr="© INSCALE GmbH, 05.05.2010&#10;http://www.presentationload.com/">
              <a:extLst>
                <a:ext uri="{FF2B5EF4-FFF2-40B4-BE49-F238E27FC236}">
                  <a16:creationId xmlns:a16="http://schemas.microsoft.com/office/drawing/2014/main" id="{BEF8F157-5BD5-DAA5-15C5-CAE801328DB7}"/>
                </a:ext>
              </a:extLst>
            </p:cNvPr>
            <p:cNvSpPr>
              <a:spLocks/>
            </p:cNvSpPr>
            <p:nvPr/>
          </p:nvSpPr>
          <p:spPr bwMode="gray">
            <a:xfrm>
              <a:off x="6460578" y="3953564"/>
              <a:ext cx="270086" cy="299432"/>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5" name="Myanmar" descr="© INSCALE GmbH, 05.05.2010&#10;http://www.presentationload.com/">
              <a:extLst>
                <a:ext uri="{FF2B5EF4-FFF2-40B4-BE49-F238E27FC236}">
                  <a16:creationId xmlns:a16="http://schemas.microsoft.com/office/drawing/2014/main" id="{D3B2B1C8-7F7E-6FEB-8F15-E7BE7710F280}"/>
                </a:ext>
              </a:extLst>
            </p:cNvPr>
            <p:cNvSpPr>
              <a:spLocks/>
            </p:cNvSpPr>
            <p:nvPr/>
          </p:nvSpPr>
          <p:spPr bwMode="gray">
            <a:xfrm>
              <a:off x="8050106" y="2826787"/>
              <a:ext cx="180427" cy="460572"/>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6" name="Mozambique" descr="© INSCALE GmbH, 05.05.2010&#10;http://www.presentationload.com/">
              <a:extLst>
                <a:ext uri="{FF2B5EF4-FFF2-40B4-BE49-F238E27FC236}">
                  <a16:creationId xmlns:a16="http://schemas.microsoft.com/office/drawing/2014/main" id="{6F4788CB-212C-2007-2308-0818FF0429F9}"/>
                </a:ext>
              </a:extLst>
            </p:cNvPr>
            <p:cNvSpPr>
              <a:spLocks/>
            </p:cNvSpPr>
            <p:nvPr/>
          </p:nvSpPr>
          <p:spPr bwMode="gray">
            <a:xfrm>
              <a:off x="6829180" y="3793627"/>
              <a:ext cx="215848" cy="411268"/>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7" name="Morocco" descr="© INSCALE GmbH, 05.05.2010&#10;http://www.presentationload.com/">
              <a:extLst>
                <a:ext uri="{FF2B5EF4-FFF2-40B4-BE49-F238E27FC236}">
                  <a16:creationId xmlns:a16="http://schemas.microsoft.com/office/drawing/2014/main" id="{70EACFDB-D1E1-5787-DCBA-04DD34FD763C}"/>
                </a:ext>
              </a:extLst>
            </p:cNvPr>
            <p:cNvSpPr>
              <a:spLocks/>
            </p:cNvSpPr>
            <p:nvPr/>
          </p:nvSpPr>
          <p:spPr bwMode="gray">
            <a:xfrm>
              <a:off x="5975749" y="2645204"/>
              <a:ext cx="240201" cy="203229"/>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8" name="Montenegro" descr="© INSCALE GmbH, 05.05.2010&#10;http://www.presentationload.com/">
              <a:extLst>
                <a:ext uri="{FF2B5EF4-FFF2-40B4-BE49-F238E27FC236}">
                  <a16:creationId xmlns:a16="http://schemas.microsoft.com/office/drawing/2014/main" id="{B26BABAE-24B5-E64B-F522-8AB4E2BE795F}"/>
                </a:ext>
              </a:extLst>
            </p:cNvPr>
            <p:cNvSpPr>
              <a:spLocks/>
            </p:cNvSpPr>
            <p:nvPr/>
          </p:nvSpPr>
          <p:spPr bwMode="gray">
            <a:xfrm>
              <a:off x="6581231" y="2454001"/>
              <a:ext cx="32101" cy="42089"/>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99" name="Mongolia" descr="© INSCALE GmbH, 05.05.2010&#10;http://www.presentationload.com/">
              <a:extLst>
                <a:ext uri="{FF2B5EF4-FFF2-40B4-BE49-F238E27FC236}">
                  <a16:creationId xmlns:a16="http://schemas.microsoft.com/office/drawing/2014/main" id="{E2528D2C-67A6-52A3-6FF2-510D13D1CDEA}"/>
                </a:ext>
              </a:extLst>
            </p:cNvPr>
            <p:cNvSpPr>
              <a:spLocks/>
            </p:cNvSpPr>
            <p:nvPr/>
          </p:nvSpPr>
          <p:spPr bwMode="gray">
            <a:xfrm>
              <a:off x="7798836" y="2247165"/>
              <a:ext cx="594413" cy="256141"/>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0" name="Moldova" descr="© INSCALE GmbH, 05.05.2010&#10;http://www.presentationload.com/">
              <a:extLst>
                <a:ext uri="{FF2B5EF4-FFF2-40B4-BE49-F238E27FC236}">
                  <a16:creationId xmlns:a16="http://schemas.microsoft.com/office/drawing/2014/main" id="{7281704B-9A5F-E823-F7FC-06E86D7BF275}"/>
                </a:ext>
              </a:extLst>
            </p:cNvPr>
            <p:cNvSpPr>
              <a:spLocks/>
            </p:cNvSpPr>
            <p:nvPr/>
          </p:nvSpPr>
          <p:spPr bwMode="gray">
            <a:xfrm>
              <a:off x="6724023" y="2336152"/>
              <a:ext cx="60881" cy="7335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1" name="Mexico" descr="© INSCALE GmbH, 05.05.2010&#10;http://www.presentationload.com/">
              <a:extLst>
                <a:ext uri="{FF2B5EF4-FFF2-40B4-BE49-F238E27FC236}">
                  <a16:creationId xmlns:a16="http://schemas.microsoft.com/office/drawing/2014/main" id="{51ABAD7B-D50F-7211-20CB-1911D7CD220D}"/>
                </a:ext>
              </a:extLst>
            </p:cNvPr>
            <p:cNvSpPr>
              <a:spLocks/>
            </p:cNvSpPr>
            <p:nvPr/>
          </p:nvSpPr>
          <p:spPr bwMode="gray">
            <a:xfrm>
              <a:off x="3988839" y="2724572"/>
              <a:ext cx="526891" cy="448546"/>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2" name="Malta" descr="© INSCALE GmbH, 05.05.2010&#10;http://www.presentationload.com/">
              <a:extLst>
                <a:ext uri="{FF2B5EF4-FFF2-40B4-BE49-F238E27FC236}">
                  <a16:creationId xmlns:a16="http://schemas.microsoft.com/office/drawing/2014/main" id="{D69CE986-74BA-5240-8DD1-301C99DD5965}"/>
                </a:ext>
              </a:extLst>
            </p:cNvPr>
            <p:cNvSpPr>
              <a:spLocks/>
            </p:cNvSpPr>
            <p:nvPr/>
          </p:nvSpPr>
          <p:spPr bwMode="gray">
            <a:xfrm>
              <a:off x="6505961" y="2636786"/>
              <a:ext cx="8855" cy="8418"/>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3" name="Mauritania" descr="© INSCALE GmbH, 05.05.2010&#10;http://www.presentationload.com/">
              <a:extLst>
                <a:ext uri="{FF2B5EF4-FFF2-40B4-BE49-F238E27FC236}">
                  <a16:creationId xmlns:a16="http://schemas.microsoft.com/office/drawing/2014/main" id="{85A74442-8FB3-BF72-D837-019DABA500F8}"/>
                </a:ext>
              </a:extLst>
            </p:cNvPr>
            <p:cNvSpPr>
              <a:spLocks/>
            </p:cNvSpPr>
            <p:nvPr/>
          </p:nvSpPr>
          <p:spPr bwMode="gray">
            <a:xfrm>
              <a:off x="5894945" y="2859256"/>
              <a:ext cx="242414" cy="309052"/>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4" name="Mali" descr="© INSCALE GmbH, 05.05.2010&#10;http://www.presentationload.com/">
              <a:extLst>
                <a:ext uri="{FF2B5EF4-FFF2-40B4-BE49-F238E27FC236}">
                  <a16:creationId xmlns:a16="http://schemas.microsoft.com/office/drawing/2014/main" id="{3C5B6BBC-9022-33FD-CEF3-4AA460F72255}"/>
                </a:ext>
              </a:extLst>
            </p:cNvPr>
            <p:cNvSpPr>
              <a:spLocks/>
            </p:cNvSpPr>
            <p:nvPr/>
          </p:nvSpPr>
          <p:spPr bwMode="gray">
            <a:xfrm>
              <a:off x="5983499" y="2913370"/>
              <a:ext cx="328754" cy="369179"/>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5" name="Malaysia" descr="© INSCALE GmbH, 05.05.2010&#10;http://www.presentationload.com/">
              <a:extLst>
                <a:ext uri="{FF2B5EF4-FFF2-40B4-BE49-F238E27FC236}">
                  <a16:creationId xmlns:a16="http://schemas.microsoft.com/office/drawing/2014/main" id="{03176BE7-4AD5-B562-00F3-AF2FC8623F63}"/>
                </a:ext>
              </a:extLst>
            </p:cNvPr>
            <p:cNvSpPr>
              <a:spLocks/>
            </p:cNvSpPr>
            <p:nvPr/>
          </p:nvSpPr>
          <p:spPr bwMode="gray">
            <a:xfrm>
              <a:off x="8238282" y="3366726"/>
              <a:ext cx="86339" cy="134684"/>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6" name="Malaysia" descr="© INSCALE GmbH, 05.05.2010&#10;http://www.presentationload.com/">
              <a:extLst>
                <a:ext uri="{FF2B5EF4-FFF2-40B4-BE49-F238E27FC236}">
                  <a16:creationId xmlns:a16="http://schemas.microsoft.com/office/drawing/2014/main" id="{B38ED306-4F15-0FFE-0CAA-C2BAAB5F871C}"/>
                </a:ext>
              </a:extLst>
            </p:cNvPr>
            <p:cNvSpPr>
              <a:spLocks/>
            </p:cNvSpPr>
            <p:nvPr/>
          </p:nvSpPr>
          <p:spPr bwMode="gray">
            <a:xfrm>
              <a:off x="8440846" y="3351094"/>
              <a:ext cx="194817" cy="162342"/>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7" name="Malawi" descr="© INSCALE GmbH, 05.05.2010&#10;http://www.presentationload.com/">
              <a:extLst>
                <a:ext uri="{FF2B5EF4-FFF2-40B4-BE49-F238E27FC236}">
                  <a16:creationId xmlns:a16="http://schemas.microsoft.com/office/drawing/2014/main" id="{8CC6C898-CBB4-88C6-3AF5-B00B01E7E4D6}"/>
                </a:ext>
              </a:extLst>
            </p:cNvPr>
            <p:cNvSpPr>
              <a:spLocks/>
            </p:cNvSpPr>
            <p:nvPr/>
          </p:nvSpPr>
          <p:spPr bwMode="gray">
            <a:xfrm>
              <a:off x="6881206" y="3767170"/>
              <a:ext cx="66415" cy="192406"/>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8" name="Madagascar" descr="© INSCALE GmbH, 05.05.2010&#10;http://www.presentationload.com/">
              <a:extLst>
                <a:ext uri="{FF2B5EF4-FFF2-40B4-BE49-F238E27FC236}">
                  <a16:creationId xmlns:a16="http://schemas.microsoft.com/office/drawing/2014/main" id="{BE35FEA2-2497-EB9E-4F2C-B146A5ACCBA5}"/>
                </a:ext>
              </a:extLst>
            </p:cNvPr>
            <p:cNvSpPr>
              <a:spLocks/>
            </p:cNvSpPr>
            <p:nvPr/>
          </p:nvSpPr>
          <p:spPr bwMode="gray">
            <a:xfrm>
              <a:off x="7074915" y="3838121"/>
              <a:ext cx="168250" cy="335508"/>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09" name="Macedonia" descr="© INSCALE GmbH, 05.05.2010&#10;http://www.presentationload.com/">
              <a:extLst>
                <a:ext uri="{FF2B5EF4-FFF2-40B4-BE49-F238E27FC236}">
                  <a16:creationId xmlns:a16="http://schemas.microsoft.com/office/drawing/2014/main" id="{0CC6D106-3497-5BD7-D929-B72284D1AED9}"/>
                </a:ext>
              </a:extLst>
            </p:cNvPr>
            <p:cNvSpPr>
              <a:spLocks/>
            </p:cNvSpPr>
            <p:nvPr/>
          </p:nvSpPr>
          <p:spPr bwMode="gray">
            <a:xfrm>
              <a:off x="6621080" y="2482862"/>
              <a:ext cx="46491" cy="39684"/>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0" name="Luxembourg" descr="© INSCALE GmbH, 05.05.2010&#10;http://www.presentationload.com/">
              <a:extLst>
                <a:ext uri="{FF2B5EF4-FFF2-40B4-BE49-F238E27FC236}">
                  <a16:creationId xmlns:a16="http://schemas.microsoft.com/office/drawing/2014/main" id="{81006F56-4FF9-BA00-8CDF-07AE497A4726}"/>
                </a:ext>
              </a:extLst>
            </p:cNvPr>
            <p:cNvSpPr>
              <a:spLocks/>
            </p:cNvSpPr>
            <p:nvPr/>
          </p:nvSpPr>
          <p:spPr bwMode="gray">
            <a:xfrm>
              <a:off x="6352101" y="2296469"/>
              <a:ext cx="14390" cy="13229"/>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1" name="Lithuania" descr="© INSCALE GmbH, 05.05.2010&#10;http://www.presentationload.com/">
              <a:extLst>
                <a:ext uri="{FF2B5EF4-FFF2-40B4-BE49-F238E27FC236}">
                  <a16:creationId xmlns:a16="http://schemas.microsoft.com/office/drawing/2014/main" id="{8FD7D3F2-E0D2-BE6E-E79A-88BAAA9D84E3}"/>
                </a:ext>
              </a:extLst>
            </p:cNvPr>
            <p:cNvSpPr>
              <a:spLocks/>
            </p:cNvSpPr>
            <p:nvPr/>
          </p:nvSpPr>
          <p:spPr bwMode="gray">
            <a:xfrm>
              <a:off x="6613333" y="2146152"/>
              <a:ext cx="96302" cy="60127"/>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2" name="Liechtenstein" descr="© INSCALE GmbH, 05.05.2010&#10;http://www.presentationload.com/">
              <a:extLst>
                <a:ext uri="{FF2B5EF4-FFF2-40B4-BE49-F238E27FC236}">
                  <a16:creationId xmlns:a16="http://schemas.microsoft.com/office/drawing/2014/main" id="{29D1E528-4124-8946-78FF-3FD5E37ACB26}"/>
                </a:ext>
              </a:extLst>
            </p:cNvPr>
            <p:cNvSpPr>
              <a:spLocks/>
            </p:cNvSpPr>
            <p:nvPr/>
          </p:nvSpPr>
          <p:spPr bwMode="gray">
            <a:xfrm>
              <a:off x="6416301" y="2363811"/>
              <a:ext cx="4427" cy="7215"/>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3" name="Libya" descr="© INSCALE GmbH, 05.05.2010&#10;http://www.presentationload.com/">
              <a:extLst>
                <a:ext uri="{FF2B5EF4-FFF2-40B4-BE49-F238E27FC236}">
                  <a16:creationId xmlns:a16="http://schemas.microsoft.com/office/drawing/2014/main" id="{3783720B-6E6D-7A25-46B4-6FB9E6B2EBBD}"/>
                </a:ext>
              </a:extLst>
            </p:cNvPr>
            <p:cNvSpPr>
              <a:spLocks/>
            </p:cNvSpPr>
            <p:nvPr/>
          </p:nvSpPr>
          <p:spPr bwMode="gray">
            <a:xfrm>
              <a:off x="6414088" y="2710141"/>
              <a:ext cx="311043" cy="341520"/>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4" name="Liberia" descr="© INSCALE GmbH, 05.05.2010&#10;http://www.presentationload.com/">
              <a:extLst>
                <a:ext uri="{FF2B5EF4-FFF2-40B4-BE49-F238E27FC236}">
                  <a16:creationId xmlns:a16="http://schemas.microsoft.com/office/drawing/2014/main" id="{42F69182-C9C9-F2FC-43D5-C6AD9E172EE2}"/>
                </a:ext>
              </a:extLst>
            </p:cNvPr>
            <p:cNvSpPr>
              <a:spLocks/>
            </p:cNvSpPr>
            <p:nvPr/>
          </p:nvSpPr>
          <p:spPr bwMode="gray">
            <a:xfrm>
              <a:off x="5990140" y="3321030"/>
              <a:ext cx="87447" cy="105823"/>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5" name="Lesotho" descr="© INSCALE GmbH, 05.05.2010&#10;http://www.presentationload.com/">
              <a:extLst>
                <a:ext uri="{FF2B5EF4-FFF2-40B4-BE49-F238E27FC236}">
                  <a16:creationId xmlns:a16="http://schemas.microsoft.com/office/drawing/2014/main" id="{C5C56C12-A6C3-3A24-1234-C0EC248A613B}"/>
                </a:ext>
              </a:extLst>
            </p:cNvPr>
            <p:cNvSpPr>
              <a:spLocks/>
            </p:cNvSpPr>
            <p:nvPr/>
          </p:nvSpPr>
          <p:spPr bwMode="gray">
            <a:xfrm>
              <a:off x="6757231" y="4243375"/>
              <a:ext cx="47598" cy="50507"/>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6" name="Lebanon" descr="© INSCALE GmbH, 05.05.2010&#10;http://www.presentationload.com/">
              <a:extLst>
                <a:ext uri="{FF2B5EF4-FFF2-40B4-BE49-F238E27FC236}">
                  <a16:creationId xmlns:a16="http://schemas.microsoft.com/office/drawing/2014/main" id="{07B66EE5-313B-6C83-FCC0-6A70DB567717}"/>
                </a:ext>
              </a:extLst>
            </p:cNvPr>
            <p:cNvSpPr>
              <a:spLocks/>
            </p:cNvSpPr>
            <p:nvPr/>
          </p:nvSpPr>
          <p:spPr bwMode="gray">
            <a:xfrm>
              <a:off x="6903344" y="2675267"/>
              <a:ext cx="30993" cy="48101"/>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7" name="Latvia" descr="© INSCALE GmbH, 05.05.2010&#10;http://www.presentationload.com/">
              <a:extLst>
                <a:ext uri="{FF2B5EF4-FFF2-40B4-BE49-F238E27FC236}">
                  <a16:creationId xmlns:a16="http://schemas.microsoft.com/office/drawing/2014/main" id="{590585E8-DC75-3A48-D80A-898BD7A260DB}"/>
                </a:ext>
              </a:extLst>
            </p:cNvPr>
            <p:cNvSpPr>
              <a:spLocks/>
            </p:cNvSpPr>
            <p:nvPr/>
          </p:nvSpPr>
          <p:spPr bwMode="gray">
            <a:xfrm>
              <a:off x="6611119" y="2108873"/>
              <a:ext cx="120654" cy="55316"/>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8" name="Laos" descr="© INSCALE GmbH, 05.05.2010&#10;http://www.presentationload.com/">
              <a:extLst>
                <a:ext uri="{FF2B5EF4-FFF2-40B4-BE49-F238E27FC236}">
                  <a16:creationId xmlns:a16="http://schemas.microsoft.com/office/drawing/2014/main" id="{9073438E-15ED-02D0-60C2-1C977491C774}"/>
                </a:ext>
              </a:extLst>
            </p:cNvPr>
            <p:cNvSpPr>
              <a:spLocks/>
            </p:cNvSpPr>
            <p:nvPr/>
          </p:nvSpPr>
          <p:spPr bwMode="gray">
            <a:xfrm>
              <a:off x="8209502" y="2975902"/>
              <a:ext cx="170464" cy="214052"/>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19" name="Kyrgyzstan" descr="© INSCALE GmbH, 05.05.2010&#10;http://www.presentationload.com/">
              <a:extLst>
                <a:ext uri="{FF2B5EF4-FFF2-40B4-BE49-F238E27FC236}">
                  <a16:creationId xmlns:a16="http://schemas.microsoft.com/office/drawing/2014/main" id="{55CAD495-37B8-2C3C-4A5D-D46C83AB929D}"/>
                </a:ext>
              </a:extLst>
            </p:cNvPr>
            <p:cNvSpPr>
              <a:spLocks/>
            </p:cNvSpPr>
            <p:nvPr/>
          </p:nvSpPr>
          <p:spPr bwMode="gray">
            <a:xfrm>
              <a:off x="7529857" y="2464824"/>
              <a:ext cx="190388" cy="96203"/>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0" name="Kuwait" descr="© INSCALE GmbH, 05.05.2010&#10;http://www.presentationload.com/">
              <a:extLst>
                <a:ext uri="{FF2B5EF4-FFF2-40B4-BE49-F238E27FC236}">
                  <a16:creationId xmlns:a16="http://schemas.microsoft.com/office/drawing/2014/main" id="{A0D2DC59-653C-82B0-9008-C636AC9E229A}"/>
                </a:ext>
              </a:extLst>
            </p:cNvPr>
            <p:cNvSpPr>
              <a:spLocks/>
            </p:cNvSpPr>
            <p:nvPr/>
          </p:nvSpPr>
          <p:spPr bwMode="gray">
            <a:xfrm>
              <a:off x="7138010" y="2789509"/>
              <a:ext cx="38743" cy="37279"/>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1" name="Kosovo" descr="© INSCALE GmbH, 05.05.2010&#10;http://www.presentationload.com/">
              <a:extLst>
                <a:ext uri="{FF2B5EF4-FFF2-40B4-BE49-F238E27FC236}">
                  <a16:creationId xmlns:a16="http://schemas.microsoft.com/office/drawing/2014/main" id="{E017145F-A474-A6DD-C819-D96C106D7899}"/>
                </a:ext>
              </a:extLst>
            </p:cNvPr>
            <p:cNvSpPr>
              <a:spLocks noEditPoints="1"/>
            </p:cNvSpPr>
            <p:nvPr/>
          </p:nvSpPr>
          <p:spPr bwMode="gray">
            <a:xfrm>
              <a:off x="6612091" y="2454960"/>
              <a:ext cx="36481" cy="39927"/>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2" name="Korea, South" descr="© INSCALE GmbH, 05.05.2010&#10;http://www.presentationload.com/">
              <a:extLst>
                <a:ext uri="{FF2B5EF4-FFF2-40B4-BE49-F238E27FC236}">
                  <a16:creationId xmlns:a16="http://schemas.microsoft.com/office/drawing/2014/main" id="{DBD4E9F8-C0A0-16F9-B109-218EAAFEE810}"/>
                </a:ext>
              </a:extLst>
            </p:cNvPr>
            <p:cNvSpPr>
              <a:spLocks noEditPoints="1"/>
            </p:cNvSpPr>
            <p:nvPr/>
          </p:nvSpPr>
          <p:spPr bwMode="gray">
            <a:xfrm>
              <a:off x="8615739" y="2579065"/>
              <a:ext cx="77484" cy="131076"/>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3" name="Korea, North" descr="© INSCALE GmbH, 05.05.2010&#10;http://www.presentationload.com/">
              <a:extLst>
                <a:ext uri="{FF2B5EF4-FFF2-40B4-BE49-F238E27FC236}">
                  <a16:creationId xmlns:a16="http://schemas.microsoft.com/office/drawing/2014/main" id="{EE7903B2-BDD6-4D7A-F784-BB1AE0E77CE7}"/>
                </a:ext>
              </a:extLst>
            </p:cNvPr>
            <p:cNvSpPr>
              <a:spLocks/>
            </p:cNvSpPr>
            <p:nvPr/>
          </p:nvSpPr>
          <p:spPr bwMode="gray">
            <a:xfrm>
              <a:off x="8551538" y="2470836"/>
              <a:ext cx="92981" cy="128672"/>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4" name="Kenya" descr="© INSCALE GmbH, 05.05.2010&#10;http://www.presentationload.com/">
              <a:extLst>
                <a:ext uri="{FF2B5EF4-FFF2-40B4-BE49-F238E27FC236}">
                  <a16:creationId xmlns:a16="http://schemas.microsoft.com/office/drawing/2014/main" id="{0B4BA24F-3CB7-5A32-4785-3C66DE796895}"/>
                </a:ext>
              </a:extLst>
            </p:cNvPr>
            <p:cNvSpPr>
              <a:spLocks/>
            </p:cNvSpPr>
            <p:nvPr/>
          </p:nvSpPr>
          <p:spPr bwMode="gray">
            <a:xfrm>
              <a:off x="6912199" y="3417234"/>
              <a:ext cx="159396" cy="234496"/>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5" name="Kazakhstan" descr="© INSCALE GmbH, 05.05.2010&#10;http://www.presentationload.com/">
              <a:extLst>
                <a:ext uri="{FF2B5EF4-FFF2-40B4-BE49-F238E27FC236}">
                  <a16:creationId xmlns:a16="http://schemas.microsoft.com/office/drawing/2014/main" id="{3FE487DF-1224-A780-368E-8BAF402B6164}"/>
                </a:ext>
              </a:extLst>
            </p:cNvPr>
            <p:cNvSpPr>
              <a:spLocks noEditPoints="1"/>
            </p:cNvSpPr>
            <p:nvPr/>
          </p:nvSpPr>
          <p:spPr bwMode="gray">
            <a:xfrm>
              <a:off x="7074915" y="2171405"/>
              <a:ext cx="711746" cy="358356"/>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6" name="Jordan" descr="© INSCALE GmbH, 05.05.2010&#10;http://www.presentationload.com/">
              <a:extLst>
                <a:ext uri="{FF2B5EF4-FFF2-40B4-BE49-F238E27FC236}">
                  <a16:creationId xmlns:a16="http://schemas.microsoft.com/office/drawing/2014/main" id="{91CBF20A-1365-E0CD-5E5B-E5E1908511B1}"/>
                </a:ext>
              </a:extLst>
            </p:cNvPr>
            <p:cNvSpPr>
              <a:spLocks/>
            </p:cNvSpPr>
            <p:nvPr/>
          </p:nvSpPr>
          <p:spPr bwMode="gray">
            <a:xfrm>
              <a:off x="6912199" y="2708939"/>
              <a:ext cx="79698" cy="103419"/>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7" name="Jamaica" descr="© INSCALE GmbH, 05.05.2010&#10;http://www.presentationload.com/">
              <a:extLst>
                <a:ext uri="{FF2B5EF4-FFF2-40B4-BE49-F238E27FC236}">
                  <a16:creationId xmlns:a16="http://schemas.microsoft.com/office/drawing/2014/main" id="{FBC9EF43-36B7-2618-CA66-375DB042BE94}"/>
                </a:ext>
              </a:extLst>
            </p:cNvPr>
            <p:cNvSpPr>
              <a:spLocks/>
            </p:cNvSpPr>
            <p:nvPr/>
          </p:nvSpPr>
          <p:spPr bwMode="gray">
            <a:xfrm>
              <a:off x="4669592" y="3078117"/>
              <a:ext cx="44277" cy="1563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8" name="Japan" descr="© INSCALE GmbH, 05.05.2010&#10;http://www.presentationload.com/">
              <a:extLst>
                <a:ext uri="{FF2B5EF4-FFF2-40B4-BE49-F238E27FC236}">
                  <a16:creationId xmlns:a16="http://schemas.microsoft.com/office/drawing/2014/main" id="{65DF1725-E5CE-0B01-9377-F957BB45483A}"/>
                </a:ext>
              </a:extLst>
            </p:cNvPr>
            <p:cNvSpPr>
              <a:spLocks noEditPoints="1"/>
            </p:cNvSpPr>
            <p:nvPr/>
          </p:nvSpPr>
          <p:spPr bwMode="gray">
            <a:xfrm>
              <a:off x="8660016" y="2408305"/>
              <a:ext cx="247948" cy="525509"/>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29" name="Italy" descr="© INSCALE GmbH, 05.05.2010&#10;http://www.presentationload.com/">
              <a:extLst>
                <a:ext uri="{FF2B5EF4-FFF2-40B4-BE49-F238E27FC236}">
                  <a16:creationId xmlns:a16="http://schemas.microsoft.com/office/drawing/2014/main" id="{C5BFF789-49C0-BAAF-0EE8-D090B943777B}"/>
                </a:ext>
              </a:extLst>
            </p:cNvPr>
            <p:cNvSpPr>
              <a:spLocks noEditPoints="1"/>
            </p:cNvSpPr>
            <p:nvPr/>
          </p:nvSpPr>
          <p:spPr bwMode="gray">
            <a:xfrm>
              <a:off x="6365383" y="2368621"/>
              <a:ext cx="220276" cy="254938"/>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0" name="Israel" descr="© INSCALE GmbH, 05.05.2010&#10;http://www.presentationload.com/">
              <a:extLst>
                <a:ext uri="{FF2B5EF4-FFF2-40B4-BE49-F238E27FC236}">
                  <a16:creationId xmlns:a16="http://schemas.microsoft.com/office/drawing/2014/main" id="{CCC4FBE3-D12C-DD84-C107-68CC6BD5083A}"/>
                </a:ext>
              </a:extLst>
            </p:cNvPr>
            <p:cNvSpPr>
              <a:spLocks/>
            </p:cNvSpPr>
            <p:nvPr/>
          </p:nvSpPr>
          <p:spPr bwMode="gray">
            <a:xfrm>
              <a:off x="6895595" y="2705331"/>
              <a:ext cx="28780" cy="98609"/>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1" name="Ireland" descr="© INSCALE GmbH, 05.05.2010&#10;http://www.presentationload.com/">
              <a:extLst>
                <a:ext uri="{FF2B5EF4-FFF2-40B4-BE49-F238E27FC236}">
                  <a16:creationId xmlns:a16="http://schemas.microsoft.com/office/drawing/2014/main" id="{CFE130E1-49B8-ADB0-8153-F7DB475ED95D}"/>
                </a:ext>
              </a:extLst>
            </p:cNvPr>
            <p:cNvSpPr>
              <a:spLocks/>
            </p:cNvSpPr>
            <p:nvPr/>
          </p:nvSpPr>
          <p:spPr bwMode="gray">
            <a:xfrm>
              <a:off x="6076478" y="2173810"/>
              <a:ext cx="79698" cy="91392"/>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2" name="Iraq" descr="© INSCALE GmbH, 05.05.2010&#10;http://www.presentationload.com/">
              <a:extLst>
                <a:ext uri="{FF2B5EF4-FFF2-40B4-BE49-F238E27FC236}">
                  <a16:creationId xmlns:a16="http://schemas.microsoft.com/office/drawing/2014/main" id="{D1E67887-73D9-B06A-98CB-FDE34DDCDAB6}"/>
                </a:ext>
              </a:extLst>
            </p:cNvPr>
            <p:cNvSpPr>
              <a:spLocks/>
            </p:cNvSpPr>
            <p:nvPr/>
          </p:nvSpPr>
          <p:spPr bwMode="gray">
            <a:xfrm>
              <a:off x="6978614" y="2609128"/>
              <a:ext cx="193711" cy="203229"/>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3" name="Iran" descr="© INSCALE GmbH, 05.05.2010&#10;http://www.presentationload.com/">
              <a:extLst>
                <a:ext uri="{FF2B5EF4-FFF2-40B4-BE49-F238E27FC236}">
                  <a16:creationId xmlns:a16="http://schemas.microsoft.com/office/drawing/2014/main" id="{AC0DFC33-F0D1-5ED4-EC06-40EFE63CEF1E}"/>
                </a:ext>
              </a:extLst>
            </p:cNvPr>
            <p:cNvSpPr>
              <a:spLocks/>
            </p:cNvSpPr>
            <p:nvPr/>
          </p:nvSpPr>
          <p:spPr bwMode="gray">
            <a:xfrm>
              <a:off x="7061632" y="2547799"/>
              <a:ext cx="407344" cy="363166"/>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4" name="Indonesia" descr="© INSCALE GmbH, 05.05.2010&#10;http://www.presentationload.com/">
              <a:extLst>
                <a:ext uri="{FF2B5EF4-FFF2-40B4-BE49-F238E27FC236}">
                  <a16:creationId xmlns:a16="http://schemas.microsoft.com/office/drawing/2014/main" id="{49139DD2-9DB0-EF38-59AC-926230E3F9E2}"/>
                </a:ext>
              </a:extLst>
            </p:cNvPr>
            <p:cNvSpPr>
              <a:spLocks noEditPoints="1"/>
            </p:cNvSpPr>
            <p:nvPr/>
          </p:nvSpPr>
          <p:spPr bwMode="gray">
            <a:xfrm>
              <a:off x="8143087" y="3393182"/>
              <a:ext cx="924274" cy="400445"/>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5" name="India" descr="© INSCALE GmbH, 05.05.2010&#10;http://www.presentationload.com/">
              <a:extLst>
                <a:ext uri="{FF2B5EF4-FFF2-40B4-BE49-F238E27FC236}">
                  <a16:creationId xmlns:a16="http://schemas.microsoft.com/office/drawing/2014/main" id="{94B0DFCF-5E81-01FA-6F31-E6480116B597}"/>
                </a:ext>
              </a:extLst>
            </p:cNvPr>
            <p:cNvSpPr>
              <a:spLocks noEditPoints="1"/>
            </p:cNvSpPr>
            <p:nvPr/>
          </p:nvSpPr>
          <p:spPr bwMode="gray">
            <a:xfrm>
              <a:off x="7576347" y="2641597"/>
              <a:ext cx="553457" cy="725129"/>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6" name="Iceland" descr="© INSCALE GmbH, 05.05.2010&#10;http://www.presentationload.com/">
              <a:extLst>
                <a:ext uri="{FF2B5EF4-FFF2-40B4-BE49-F238E27FC236}">
                  <a16:creationId xmlns:a16="http://schemas.microsoft.com/office/drawing/2014/main" id="{5B1D69FA-D05A-4C34-4343-556F8EC9CDBB}"/>
                </a:ext>
              </a:extLst>
            </p:cNvPr>
            <p:cNvSpPr>
              <a:spLocks/>
            </p:cNvSpPr>
            <p:nvPr/>
          </p:nvSpPr>
          <p:spPr bwMode="gray">
            <a:xfrm>
              <a:off x="5906014" y="1920075"/>
              <a:ext cx="161610" cy="68545"/>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7" name="Hungary" descr="© INSCALE GmbH, 05.05.2010&#10;http://www.presentationload.com/">
              <a:extLst>
                <a:ext uri="{FF2B5EF4-FFF2-40B4-BE49-F238E27FC236}">
                  <a16:creationId xmlns:a16="http://schemas.microsoft.com/office/drawing/2014/main" id="{DE9B42B1-B354-C959-7502-A9CB16DAC751}"/>
                </a:ext>
              </a:extLst>
            </p:cNvPr>
            <p:cNvSpPr>
              <a:spLocks/>
            </p:cNvSpPr>
            <p:nvPr/>
          </p:nvSpPr>
          <p:spPr bwMode="gray">
            <a:xfrm>
              <a:off x="6538063" y="2333747"/>
              <a:ext cx="120654" cy="68545"/>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8" name="Honduras" descr="© INSCALE GmbH, 05.05.2010&#10;http://www.presentationload.com/">
              <a:extLst>
                <a:ext uri="{FF2B5EF4-FFF2-40B4-BE49-F238E27FC236}">
                  <a16:creationId xmlns:a16="http://schemas.microsoft.com/office/drawing/2014/main" id="{4D9BB93A-3719-2E25-76B2-5DD6983525C0}"/>
                </a:ext>
              </a:extLst>
            </p:cNvPr>
            <p:cNvSpPr>
              <a:spLocks/>
            </p:cNvSpPr>
            <p:nvPr/>
          </p:nvSpPr>
          <p:spPr bwMode="gray">
            <a:xfrm>
              <a:off x="4443781" y="3137042"/>
              <a:ext cx="126189" cy="7576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39" name="Haiti" descr="© INSCALE GmbH, 05.05.2010&#10;http://www.presentationload.com/">
              <a:extLst>
                <a:ext uri="{FF2B5EF4-FFF2-40B4-BE49-F238E27FC236}">
                  <a16:creationId xmlns:a16="http://schemas.microsoft.com/office/drawing/2014/main" id="{B5F3DAA7-F8B9-2FBD-1787-D1D7EC3DE29E}"/>
                </a:ext>
              </a:extLst>
            </p:cNvPr>
            <p:cNvSpPr>
              <a:spLocks/>
            </p:cNvSpPr>
            <p:nvPr/>
          </p:nvSpPr>
          <p:spPr bwMode="gray">
            <a:xfrm>
              <a:off x="4753717" y="3040838"/>
              <a:ext cx="55346" cy="48101"/>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0" name="Guyane (French Guiana)" descr="© INSCALE GmbH, 05.05.2010&#10;http://www.presentationload.com/">
              <a:extLst>
                <a:ext uri="{FF2B5EF4-FFF2-40B4-BE49-F238E27FC236}">
                  <a16:creationId xmlns:a16="http://schemas.microsoft.com/office/drawing/2014/main" id="{058AB815-B426-462D-61B2-5C9FC14DADA0}"/>
                </a:ext>
              </a:extLst>
            </p:cNvPr>
            <p:cNvSpPr>
              <a:spLocks/>
            </p:cNvSpPr>
            <p:nvPr/>
          </p:nvSpPr>
          <p:spPr bwMode="gray">
            <a:xfrm>
              <a:off x="5125640" y="3390776"/>
              <a:ext cx="57559" cy="91392"/>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1" name="Guyana" descr="© INSCALE GmbH, 05.05.2010&#10;http://www.presentationload.com/">
              <a:extLst>
                <a:ext uri="{FF2B5EF4-FFF2-40B4-BE49-F238E27FC236}">
                  <a16:creationId xmlns:a16="http://schemas.microsoft.com/office/drawing/2014/main" id="{BAB750B6-771B-9510-D32D-F78491918957}"/>
                </a:ext>
              </a:extLst>
            </p:cNvPr>
            <p:cNvSpPr>
              <a:spLocks/>
            </p:cNvSpPr>
            <p:nvPr/>
          </p:nvSpPr>
          <p:spPr bwMode="gray">
            <a:xfrm>
              <a:off x="4990597" y="3324637"/>
              <a:ext cx="91875" cy="179178"/>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2" name="Guinea-Bissau" descr="© INSCALE GmbH, 05.05.2010&#10;http://www.presentationload.com/">
              <a:extLst>
                <a:ext uri="{FF2B5EF4-FFF2-40B4-BE49-F238E27FC236}">
                  <a16:creationId xmlns:a16="http://schemas.microsoft.com/office/drawing/2014/main" id="{59B4290E-19B2-81F7-0AA5-7CA45BB10E13}"/>
                </a:ext>
              </a:extLst>
            </p:cNvPr>
            <p:cNvSpPr>
              <a:spLocks/>
            </p:cNvSpPr>
            <p:nvPr/>
          </p:nvSpPr>
          <p:spPr bwMode="gray">
            <a:xfrm>
              <a:off x="5901587" y="3217612"/>
              <a:ext cx="52025" cy="48101"/>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3" name="Guinea" descr="© INSCALE GmbH, 05.05.2010&#10;http://www.presentationload.com/">
              <a:extLst>
                <a:ext uri="{FF2B5EF4-FFF2-40B4-BE49-F238E27FC236}">
                  <a16:creationId xmlns:a16="http://schemas.microsoft.com/office/drawing/2014/main" id="{2B17E997-1551-988B-7FB3-41C3DD5256B4}"/>
                </a:ext>
              </a:extLst>
            </p:cNvPr>
            <p:cNvSpPr>
              <a:spLocks/>
            </p:cNvSpPr>
            <p:nvPr/>
          </p:nvSpPr>
          <p:spPr bwMode="gray">
            <a:xfrm>
              <a:off x="5927046" y="3220017"/>
              <a:ext cx="147219" cy="135887"/>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4" name="Guatemala" descr="© INSCALE GmbH, 05.05.2010&#10;http://www.presentationload.com/">
              <a:extLst>
                <a:ext uri="{FF2B5EF4-FFF2-40B4-BE49-F238E27FC236}">
                  <a16:creationId xmlns:a16="http://schemas.microsoft.com/office/drawing/2014/main" id="{75DA046F-EAC4-DF15-0D78-383018D0CBAC}"/>
                </a:ext>
              </a:extLst>
            </p:cNvPr>
            <p:cNvSpPr>
              <a:spLocks/>
            </p:cNvSpPr>
            <p:nvPr/>
          </p:nvSpPr>
          <p:spPr bwMode="gray">
            <a:xfrm>
              <a:off x="4385115" y="3090144"/>
              <a:ext cx="84125" cy="103419"/>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5" name="Greenland" descr="© INSCALE GmbH, 05.05.2010&#10;http://www.presentationload.com/">
              <a:extLst>
                <a:ext uri="{FF2B5EF4-FFF2-40B4-BE49-F238E27FC236}">
                  <a16:creationId xmlns:a16="http://schemas.microsoft.com/office/drawing/2014/main" id="{EBCD08F4-F204-FF3D-001E-22F6ED8074D9}"/>
                </a:ext>
              </a:extLst>
            </p:cNvPr>
            <p:cNvSpPr>
              <a:spLocks noEditPoints="1"/>
            </p:cNvSpPr>
            <p:nvPr/>
          </p:nvSpPr>
          <p:spPr bwMode="gray">
            <a:xfrm>
              <a:off x="5361413" y="1600200"/>
              <a:ext cx="793657" cy="468989"/>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6" name="Greece" descr="© INSCALE GmbH, 05.05.2010&#10;http://www.presentationload.com/">
              <a:extLst>
                <a:ext uri="{FF2B5EF4-FFF2-40B4-BE49-F238E27FC236}">
                  <a16:creationId xmlns:a16="http://schemas.microsoft.com/office/drawing/2014/main" id="{D0E5FE0E-1898-37DD-B1AC-2D365D3F85F0}"/>
                </a:ext>
              </a:extLst>
            </p:cNvPr>
            <p:cNvSpPr>
              <a:spLocks noEditPoints="1"/>
            </p:cNvSpPr>
            <p:nvPr/>
          </p:nvSpPr>
          <p:spPr bwMode="gray">
            <a:xfrm>
              <a:off x="6619973" y="2499697"/>
              <a:ext cx="150540" cy="169558"/>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7" name="Ghana" descr="© INSCALE GmbH, 05.05.2010&#10;http://www.presentationload.com/">
              <a:extLst>
                <a:ext uri="{FF2B5EF4-FFF2-40B4-BE49-F238E27FC236}">
                  <a16:creationId xmlns:a16="http://schemas.microsoft.com/office/drawing/2014/main" id="{DD78B8C0-7D34-663E-3251-2643E8FC2672}"/>
                </a:ext>
              </a:extLst>
            </p:cNvPr>
            <p:cNvSpPr>
              <a:spLocks/>
            </p:cNvSpPr>
            <p:nvPr/>
          </p:nvSpPr>
          <p:spPr bwMode="gray">
            <a:xfrm>
              <a:off x="6159498" y="3258498"/>
              <a:ext cx="91875" cy="158734"/>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8" name="Germany" descr="© INSCALE GmbH, 05.05.2010&#10;http://www.presentationload.com/">
              <a:extLst>
                <a:ext uri="{FF2B5EF4-FFF2-40B4-BE49-F238E27FC236}">
                  <a16:creationId xmlns:a16="http://schemas.microsoft.com/office/drawing/2014/main" id="{0FCD4A0D-BD40-AC21-79E4-A51D068B5EDE}"/>
                </a:ext>
              </a:extLst>
            </p:cNvPr>
            <p:cNvSpPr>
              <a:spLocks/>
            </p:cNvSpPr>
            <p:nvPr/>
          </p:nvSpPr>
          <p:spPr bwMode="gray">
            <a:xfrm>
              <a:off x="6356528" y="2182228"/>
              <a:ext cx="159396" cy="181583"/>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49" name="Georgia" descr="© INSCALE GmbH, 05.05.2010&#10;http://www.presentationload.com/">
              <a:extLst>
                <a:ext uri="{FF2B5EF4-FFF2-40B4-BE49-F238E27FC236}">
                  <a16:creationId xmlns:a16="http://schemas.microsoft.com/office/drawing/2014/main" id="{C52307B7-FC8C-B4D6-B3D6-B1E3B706B741}"/>
                </a:ext>
              </a:extLst>
            </p:cNvPr>
            <p:cNvSpPr>
              <a:spLocks/>
            </p:cNvSpPr>
            <p:nvPr/>
          </p:nvSpPr>
          <p:spPr bwMode="gray">
            <a:xfrm>
              <a:off x="6975293" y="2454001"/>
              <a:ext cx="130615" cy="64937"/>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0" name="The Gambia" descr="© INSCALE GmbH, 05.05.2010&#10;http://www.presentationload.com/">
              <a:extLst>
                <a:ext uri="{FF2B5EF4-FFF2-40B4-BE49-F238E27FC236}">
                  <a16:creationId xmlns:a16="http://schemas.microsoft.com/office/drawing/2014/main" id="{764E481B-E237-D339-6435-039ACE23AA39}"/>
                </a:ext>
              </a:extLst>
            </p:cNvPr>
            <p:cNvSpPr>
              <a:spLocks/>
            </p:cNvSpPr>
            <p:nvPr/>
          </p:nvSpPr>
          <p:spPr bwMode="gray">
            <a:xfrm>
              <a:off x="5891625" y="3192358"/>
              <a:ext cx="60881" cy="15633"/>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1" name="Gabon" descr="© INSCALE GmbH, 05.05.2010&#10;http://www.presentationload.com/">
              <a:extLst>
                <a:ext uri="{FF2B5EF4-FFF2-40B4-BE49-F238E27FC236}">
                  <a16:creationId xmlns:a16="http://schemas.microsoft.com/office/drawing/2014/main" id="{C4FFE6BF-B008-BAD2-F36A-2D67BD4B6813}"/>
                </a:ext>
              </a:extLst>
            </p:cNvPr>
            <p:cNvSpPr>
              <a:spLocks/>
            </p:cNvSpPr>
            <p:nvPr/>
          </p:nvSpPr>
          <p:spPr bwMode="gray">
            <a:xfrm>
              <a:off x="6400805" y="3473752"/>
              <a:ext cx="118441" cy="157533"/>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2" name="France" descr="© INSCALE GmbH, 05.05.2010&#10;http://www.presentationload.com/">
              <a:extLst>
                <a:ext uri="{FF2B5EF4-FFF2-40B4-BE49-F238E27FC236}">
                  <a16:creationId xmlns:a16="http://schemas.microsoft.com/office/drawing/2014/main" id="{52D2CDC9-0ADA-0C23-6935-55926C576795}"/>
                </a:ext>
              </a:extLst>
            </p:cNvPr>
            <p:cNvSpPr>
              <a:spLocks noEditPoints="1"/>
            </p:cNvSpPr>
            <p:nvPr/>
          </p:nvSpPr>
          <p:spPr bwMode="gray">
            <a:xfrm>
              <a:off x="6162818" y="2270013"/>
              <a:ext cx="257912" cy="241711"/>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3" name="Finland" descr="© INSCALE GmbH, 05.05.2010&#10;http://www.presentationload.com/">
              <a:extLst>
                <a:ext uri="{FF2B5EF4-FFF2-40B4-BE49-F238E27FC236}">
                  <a16:creationId xmlns:a16="http://schemas.microsoft.com/office/drawing/2014/main" id="{CDC34EEE-065E-2849-CE8E-E2C3100FBF19}"/>
                </a:ext>
              </a:extLst>
            </p:cNvPr>
            <p:cNvSpPr>
              <a:spLocks/>
            </p:cNvSpPr>
            <p:nvPr/>
          </p:nvSpPr>
          <p:spPr bwMode="gray">
            <a:xfrm>
              <a:off x="6585658" y="1846720"/>
              <a:ext cx="178214" cy="220065"/>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4" name="Ethiopia" descr="© INSCALE GmbH, 05.05.2010&#10;http://www.presentationload.com/">
              <a:extLst>
                <a:ext uri="{FF2B5EF4-FFF2-40B4-BE49-F238E27FC236}">
                  <a16:creationId xmlns:a16="http://schemas.microsoft.com/office/drawing/2014/main" id="{DE449E26-B81E-4C23-E7E0-B22D8B0CB2FD}"/>
                </a:ext>
              </a:extLst>
            </p:cNvPr>
            <p:cNvSpPr>
              <a:spLocks/>
            </p:cNvSpPr>
            <p:nvPr/>
          </p:nvSpPr>
          <p:spPr bwMode="gray">
            <a:xfrm>
              <a:off x="6891168" y="3164700"/>
              <a:ext cx="298867" cy="283798"/>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5" name="Estonia" descr="© INSCALE GmbH, 05.05.2010&#10;http://www.presentationload.com/">
              <a:extLst>
                <a:ext uri="{FF2B5EF4-FFF2-40B4-BE49-F238E27FC236}">
                  <a16:creationId xmlns:a16="http://schemas.microsoft.com/office/drawing/2014/main" id="{1019AC07-5B47-E7C5-F90F-DF409D75227C}"/>
                </a:ext>
              </a:extLst>
            </p:cNvPr>
            <p:cNvSpPr>
              <a:spLocks noEditPoints="1"/>
            </p:cNvSpPr>
            <p:nvPr/>
          </p:nvSpPr>
          <p:spPr bwMode="gray">
            <a:xfrm>
              <a:off x="6621080" y="2074000"/>
              <a:ext cx="98516" cy="48101"/>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6" name="Eritrea" descr="© INSCALE GmbH, 05.05.2010&#10;http://www.presentationload.com/">
              <a:extLst>
                <a:ext uri="{FF2B5EF4-FFF2-40B4-BE49-F238E27FC236}">
                  <a16:creationId xmlns:a16="http://schemas.microsoft.com/office/drawing/2014/main" id="{336B091B-6AF2-81E7-C5CC-3F5D6ABFC523}"/>
                </a:ext>
              </a:extLst>
            </p:cNvPr>
            <p:cNvSpPr>
              <a:spLocks/>
            </p:cNvSpPr>
            <p:nvPr/>
          </p:nvSpPr>
          <p:spPr bwMode="gray">
            <a:xfrm>
              <a:off x="6954261" y="3086534"/>
              <a:ext cx="136151" cy="140697"/>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7" name="Equatorial Guinea" descr="© INSCALE GmbH, 05.05.2010&#10;http://www.presentationload.com/">
              <a:extLst>
                <a:ext uri="{FF2B5EF4-FFF2-40B4-BE49-F238E27FC236}">
                  <a16:creationId xmlns:a16="http://schemas.microsoft.com/office/drawing/2014/main" id="{782B468F-3B53-0B15-9DE1-7FBD92AE5D06}"/>
                </a:ext>
              </a:extLst>
            </p:cNvPr>
            <p:cNvSpPr>
              <a:spLocks/>
            </p:cNvSpPr>
            <p:nvPr/>
          </p:nvSpPr>
          <p:spPr bwMode="gray">
            <a:xfrm>
              <a:off x="6414088" y="3476157"/>
              <a:ext cx="40956" cy="33671"/>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8" name="El Salvador" descr="© INSCALE GmbH, 05.05.2010&#10;http://www.presentationload.com/">
              <a:extLst>
                <a:ext uri="{FF2B5EF4-FFF2-40B4-BE49-F238E27FC236}">
                  <a16:creationId xmlns:a16="http://schemas.microsoft.com/office/drawing/2014/main" id="{E5FB0DA1-C7F0-F4F2-52C2-2F16DE2C06BA}"/>
                </a:ext>
              </a:extLst>
            </p:cNvPr>
            <p:cNvSpPr>
              <a:spLocks/>
            </p:cNvSpPr>
            <p:nvPr/>
          </p:nvSpPr>
          <p:spPr bwMode="gray">
            <a:xfrm>
              <a:off x="4423858" y="3175523"/>
              <a:ext cx="48704" cy="34874"/>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59" name="Egypt" descr="© INSCALE GmbH, 05.05.2010&#10;http://www.presentationload.com/">
              <a:extLst>
                <a:ext uri="{FF2B5EF4-FFF2-40B4-BE49-F238E27FC236}">
                  <a16:creationId xmlns:a16="http://schemas.microsoft.com/office/drawing/2014/main" id="{19DC9673-2D0F-3A53-362E-7A53D27FF36A}"/>
                </a:ext>
              </a:extLst>
            </p:cNvPr>
            <p:cNvSpPr>
              <a:spLocks/>
            </p:cNvSpPr>
            <p:nvPr/>
          </p:nvSpPr>
          <p:spPr bwMode="gray">
            <a:xfrm>
              <a:off x="6711848" y="2748622"/>
              <a:ext cx="223597" cy="247723"/>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0" name="Ecuador" descr="© INSCALE GmbH, 05.05.2010&#10;http://www.presentationload.com/">
              <a:extLst>
                <a:ext uri="{FF2B5EF4-FFF2-40B4-BE49-F238E27FC236}">
                  <a16:creationId xmlns:a16="http://schemas.microsoft.com/office/drawing/2014/main" id="{D07ED007-1918-DBC2-1678-1AEED162CCD1}"/>
                </a:ext>
              </a:extLst>
            </p:cNvPr>
            <p:cNvSpPr>
              <a:spLocks noEditPoints="1"/>
            </p:cNvSpPr>
            <p:nvPr/>
          </p:nvSpPr>
          <p:spPr bwMode="gray">
            <a:xfrm>
              <a:off x="4592107" y="3494196"/>
              <a:ext cx="117333" cy="162342"/>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1" name="East Timor" descr="© INSCALE GmbH, 05.05.2010&#10;http://www.presentationload.com/">
              <a:extLst>
                <a:ext uri="{FF2B5EF4-FFF2-40B4-BE49-F238E27FC236}">
                  <a16:creationId xmlns:a16="http://schemas.microsoft.com/office/drawing/2014/main" id="{58989FA9-D4FF-F1BA-1D9F-CE8F184DEAAD}"/>
                </a:ext>
              </a:extLst>
            </p:cNvPr>
            <p:cNvSpPr>
              <a:spLocks noEditPoints="1"/>
            </p:cNvSpPr>
            <p:nvPr/>
          </p:nvSpPr>
          <p:spPr bwMode="gray">
            <a:xfrm>
              <a:off x="8717575" y="3738309"/>
              <a:ext cx="70843" cy="36076"/>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2" name="Dominican Republic" descr="© INSCALE GmbH, 05.05.2010&#10;http://www.presentationload.com/">
              <a:extLst>
                <a:ext uri="{FF2B5EF4-FFF2-40B4-BE49-F238E27FC236}">
                  <a16:creationId xmlns:a16="http://schemas.microsoft.com/office/drawing/2014/main" id="{B6A6B769-87B0-714C-83D9-2DBA249293F5}"/>
                </a:ext>
              </a:extLst>
            </p:cNvPr>
            <p:cNvSpPr>
              <a:spLocks/>
            </p:cNvSpPr>
            <p:nvPr/>
          </p:nvSpPr>
          <p:spPr bwMode="gray">
            <a:xfrm>
              <a:off x="4801314" y="3040838"/>
              <a:ext cx="70843" cy="51710"/>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3" name="Djibouti" descr="© INSCALE GmbH, 05.05.2010&#10;http://www.presentationload.com/">
              <a:extLst>
                <a:ext uri="{FF2B5EF4-FFF2-40B4-BE49-F238E27FC236}">
                  <a16:creationId xmlns:a16="http://schemas.microsoft.com/office/drawing/2014/main" id="{B208D2BA-4F67-0978-8849-6C56A236743D}"/>
                </a:ext>
              </a:extLst>
            </p:cNvPr>
            <p:cNvSpPr>
              <a:spLocks/>
            </p:cNvSpPr>
            <p:nvPr/>
          </p:nvSpPr>
          <p:spPr bwMode="gray">
            <a:xfrm>
              <a:off x="7062739" y="3220017"/>
              <a:ext cx="33207" cy="42089"/>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4" name="Denmark" descr="© INSCALE GmbH, 05.05.2010&#10;http://www.presentationload.com/">
              <a:extLst>
                <a:ext uri="{FF2B5EF4-FFF2-40B4-BE49-F238E27FC236}">
                  <a16:creationId xmlns:a16="http://schemas.microsoft.com/office/drawing/2014/main" id="{849D6CC0-6C16-F9FB-3935-B5F6926E41CC}"/>
                </a:ext>
              </a:extLst>
            </p:cNvPr>
            <p:cNvSpPr>
              <a:spLocks noEditPoints="1"/>
            </p:cNvSpPr>
            <p:nvPr/>
          </p:nvSpPr>
          <p:spPr bwMode="gray">
            <a:xfrm>
              <a:off x="6395270" y="2119696"/>
              <a:ext cx="78591" cy="72152"/>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5" name="Czech Republic" descr="© INSCALE GmbH, 05.05.2010&#10;http://www.presentationload.com/">
              <a:extLst>
                <a:ext uri="{FF2B5EF4-FFF2-40B4-BE49-F238E27FC236}">
                  <a16:creationId xmlns:a16="http://schemas.microsoft.com/office/drawing/2014/main" id="{845C0232-2684-D2B1-DCB0-772E52B30797}"/>
                </a:ext>
              </a:extLst>
            </p:cNvPr>
            <p:cNvSpPr>
              <a:spLocks/>
            </p:cNvSpPr>
            <p:nvPr/>
          </p:nvSpPr>
          <p:spPr bwMode="gray">
            <a:xfrm>
              <a:off x="6465005" y="2274824"/>
              <a:ext cx="119547" cy="58925"/>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6" name="Cyprus" descr="© INSCALE GmbH, 05.05.2010&#10;http://www.presentationload.com/">
              <a:extLst>
                <a:ext uri="{FF2B5EF4-FFF2-40B4-BE49-F238E27FC236}">
                  <a16:creationId xmlns:a16="http://schemas.microsoft.com/office/drawing/2014/main" id="{EF6DAA31-0CFF-0076-EEDE-AEDF41D57408}"/>
                </a:ext>
              </a:extLst>
            </p:cNvPr>
            <p:cNvSpPr>
              <a:spLocks/>
            </p:cNvSpPr>
            <p:nvPr/>
          </p:nvSpPr>
          <p:spPr bwMode="gray">
            <a:xfrm>
              <a:off x="6849104" y="2651218"/>
              <a:ext cx="42063" cy="26456"/>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7" name="Cuba" descr="© INSCALE GmbH, 05.05.2010&#10;http://www.presentationload.com/">
              <a:extLst>
                <a:ext uri="{FF2B5EF4-FFF2-40B4-BE49-F238E27FC236}">
                  <a16:creationId xmlns:a16="http://schemas.microsoft.com/office/drawing/2014/main" id="{551D90DD-76AF-609F-AEEE-F9C22FDF9D2A}"/>
                </a:ext>
              </a:extLst>
            </p:cNvPr>
            <p:cNvSpPr>
              <a:spLocks noEditPoints="1"/>
            </p:cNvSpPr>
            <p:nvPr/>
          </p:nvSpPr>
          <p:spPr bwMode="gray">
            <a:xfrm>
              <a:off x="4554473" y="2957864"/>
              <a:ext cx="209206" cy="82975"/>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8" name="Croatia" descr="© INSCALE GmbH, 05.05.2010&#10;http://www.presentationload.com/">
              <a:extLst>
                <a:ext uri="{FF2B5EF4-FFF2-40B4-BE49-F238E27FC236}">
                  <a16:creationId xmlns:a16="http://schemas.microsoft.com/office/drawing/2014/main" id="{7DB7EB88-54DC-3F3A-30E3-9031DBBB6223}"/>
                </a:ext>
              </a:extLst>
            </p:cNvPr>
            <p:cNvSpPr>
              <a:spLocks/>
            </p:cNvSpPr>
            <p:nvPr/>
          </p:nvSpPr>
          <p:spPr bwMode="gray">
            <a:xfrm>
              <a:off x="6493786" y="2384254"/>
              <a:ext cx="104050" cy="84177"/>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69" name="Côte d'Ivoire" descr="© INSCALE GmbH, 05.05.2010&#10;http://www.presentationload.com/">
              <a:extLst>
                <a:ext uri="{FF2B5EF4-FFF2-40B4-BE49-F238E27FC236}">
                  <a16:creationId xmlns:a16="http://schemas.microsoft.com/office/drawing/2014/main" id="{D3C9D7F7-2D22-B4E6-9407-2D91C7B9797B}"/>
                </a:ext>
              </a:extLst>
            </p:cNvPr>
            <p:cNvSpPr>
              <a:spLocks/>
            </p:cNvSpPr>
            <p:nvPr/>
          </p:nvSpPr>
          <p:spPr bwMode="gray">
            <a:xfrm>
              <a:off x="6052127" y="3268118"/>
              <a:ext cx="123975" cy="158734"/>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0" name="Costa Rica" descr="© INSCALE GmbH, 05.05.2010&#10;http://www.presentationload.com/">
              <a:extLst>
                <a:ext uri="{FF2B5EF4-FFF2-40B4-BE49-F238E27FC236}">
                  <a16:creationId xmlns:a16="http://schemas.microsoft.com/office/drawing/2014/main" id="{502C9CF6-B877-7B38-1E3E-B7A5231F1FB2}"/>
                </a:ext>
              </a:extLst>
            </p:cNvPr>
            <p:cNvSpPr>
              <a:spLocks/>
            </p:cNvSpPr>
            <p:nvPr/>
          </p:nvSpPr>
          <p:spPr bwMode="gray">
            <a:xfrm>
              <a:off x="4502447" y="3256093"/>
              <a:ext cx="67522" cy="70950"/>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1" name="Congo" descr="© INSCALE GmbH, 05.05.2010&#10;http://www.presentationload.com/">
              <a:extLst>
                <a:ext uri="{FF2B5EF4-FFF2-40B4-BE49-F238E27FC236}">
                  <a16:creationId xmlns:a16="http://schemas.microsoft.com/office/drawing/2014/main" id="{B4082FCE-150B-16EC-4874-4AE9241E38C2}"/>
                </a:ext>
              </a:extLst>
            </p:cNvPr>
            <p:cNvSpPr>
              <a:spLocks/>
            </p:cNvSpPr>
            <p:nvPr/>
          </p:nvSpPr>
          <p:spPr bwMode="gray">
            <a:xfrm>
              <a:off x="6473861" y="3400397"/>
              <a:ext cx="381886" cy="466583"/>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2" name="Congo (Brazzaville)" descr="© INSCALE GmbH, 05.05.2010&#10;http://www.presentationload.com/">
              <a:extLst>
                <a:ext uri="{FF2B5EF4-FFF2-40B4-BE49-F238E27FC236}">
                  <a16:creationId xmlns:a16="http://schemas.microsoft.com/office/drawing/2014/main" id="{9D98AC11-7DF4-2FE9-BC83-AB5B78BC01CF}"/>
                </a:ext>
              </a:extLst>
            </p:cNvPr>
            <p:cNvSpPr>
              <a:spLocks/>
            </p:cNvSpPr>
            <p:nvPr/>
          </p:nvSpPr>
          <p:spPr bwMode="gray">
            <a:xfrm>
              <a:off x="6449509" y="3441284"/>
              <a:ext cx="151648" cy="215255"/>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3" name="Colombia" descr="© INSCALE GmbH, 05.05.2010&#10;http://www.presentationload.com/">
              <a:extLst>
                <a:ext uri="{FF2B5EF4-FFF2-40B4-BE49-F238E27FC236}">
                  <a16:creationId xmlns:a16="http://schemas.microsoft.com/office/drawing/2014/main" id="{B3066A37-F477-80E1-F916-169843AB148A}"/>
                </a:ext>
              </a:extLst>
            </p:cNvPr>
            <p:cNvSpPr>
              <a:spLocks/>
            </p:cNvSpPr>
            <p:nvPr/>
          </p:nvSpPr>
          <p:spPr bwMode="gray">
            <a:xfrm>
              <a:off x="4633063" y="3224827"/>
              <a:ext cx="245734" cy="413672"/>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4" name="Chile" descr="© INSCALE GmbH, 05.05.2010&#10;http://www.presentationload.com/">
              <a:extLst>
                <a:ext uri="{FF2B5EF4-FFF2-40B4-BE49-F238E27FC236}">
                  <a16:creationId xmlns:a16="http://schemas.microsoft.com/office/drawing/2014/main" id="{1001E294-D83C-B564-FC48-D8E47EF871A6}"/>
                </a:ext>
              </a:extLst>
            </p:cNvPr>
            <p:cNvSpPr>
              <a:spLocks noEditPoints="1"/>
            </p:cNvSpPr>
            <p:nvPr/>
          </p:nvSpPr>
          <p:spPr bwMode="gray">
            <a:xfrm>
              <a:off x="4831201" y="3970399"/>
              <a:ext cx="327646" cy="931966"/>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5" name="China" descr="© INSCALE GmbH, 05.05.2010&#10;http://www.presentationload.com/">
              <a:extLst>
                <a:ext uri="{FF2B5EF4-FFF2-40B4-BE49-F238E27FC236}">
                  <a16:creationId xmlns:a16="http://schemas.microsoft.com/office/drawing/2014/main" id="{E63728DD-8471-F446-986B-8865BD5F7E3B}"/>
                </a:ext>
              </a:extLst>
            </p:cNvPr>
            <p:cNvSpPr>
              <a:spLocks noEditPoints="1"/>
            </p:cNvSpPr>
            <p:nvPr/>
          </p:nvSpPr>
          <p:spPr bwMode="gray">
            <a:xfrm>
              <a:off x="7615089" y="2212291"/>
              <a:ext cx="1036071" cy="869433"/>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6" name="Chad" descr="© INSCALE GmbH, 05.05.2010&#10;http://www.presentationload.com/">
              <a:extLst>
                <a:ext uri="{FF2B5EF4-FFF2-40B4-BE49-F238E27FC236}">
                  <a16:creationId xmlns:a16="http://schemas.microsoft.com/office/drawing/2014/main" id="{38437FB9-AF6C-D669-7EF5-C96C5FEB7C26}"/>
                </a:ext>
              </a:extLst>
            </p:cNvPr>
            <p:cNvSpPr>
              <a:spLocks/>
            </p:cNvSpPr>
            <p:nvPr/>
          </p:nvSpPr>
          <p:spPr bwMode="gray">
            <a:xfrm>
              <a:off x="6495999" y="2951851"/>
              <a:ext cx="210313" cy="396837"/>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7" name="Central African Republic" descr="© INSCALE GmbH, 05.05.2010&#10;http://www.presentationload.com/">
              <a:extLst>
                <a:ext uri="{FF2B5EF4-FFF2-40B4-BE49-F238E27FC236}">
                  <a16:creationId xmlns:a16="http://schemas.microsoft.com/office/drawing/2014/main" id="{0E30336E-5789-ACDF-59BE-2C477CF267A5}"/>
                </a:ext>
              </a:extLst>
            </p:cNvPr>
            <p:cNvSpPr>
              <a:spLocks/>
            </p:cNvSpPr>
            <p:nvPr/>
          </p:nvSpPr>
          <p:spPr bwMode="gray">
            <a:xfrm>
              <a:off x="6515924" y="3262105"/>
              <a:ext cx="259018" cy="215255"/>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8" name="Canada" descr="© INSCALE GmbH, 05.05.2010&#10;http://www.presentationload.com/">
              <a:extLst>
                <a:ext uri="{FF2B5EF4-FFF2-40B4-BE49-F238E27FC236}">
                  <a16:creationId xmlns:a16="http://schemas.microsoft.com/office/drawing/2014/main" id="{0DE545A9-986E-8893-C3B5-F7E9015F29D8}"/>
                </a:ext>
              </a:extLst>
            </p:cNvPr>
            <p:cNvSpPr>
              <a:spLocks noEditPoints="1"/>
            </p:cNvSpPr>
            <p:nvPr/>
          </p:nvSpPr>
          <p:spPr bwMode="gray">
            <a:xfrm>
              <a:off x="3991054" y="1607415"/>
              <a:ext cx="1577352" cy="887472"/>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79" name="Cameroon" descr="© INSCALE GmbH, 05.05.2010&#10;http://www.presentationload.com/">
              <a:extLst>
                <a:ext uri="{FF2B5EF4-FFF2-40B4-BE49-F238E27FC236}">
                  <a16:creationId xmlns:a16="http://schemas.microsoft.com/office/drawing/2014/main" id="{50B0C96F-0A13-A8DE-4BF2-29BFC68334A4}"/>
                </a:ext>
              </a:extLst>
            </p:cNvPr>
            <p:cNvSpPr>
              <a:spLocks/>
            </p:cNvSpPr>
            <p:nvPr/>
          </p:nvSpPr>
          <p:spPr bwMode="gray">
            <a:xfrm>
              <a:off x="6398591" y="3207992"/>
              <a:ext cx="154968" cy="285001"/>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0" name="Cambodia" descr="© INSCALE GmbH, 05.05.2010&#10;http://www.presentationload.com/">
              <a:extLst>
                <a:ext uri="{FF2B5EF4-FFF2-40B4-BE49-F238E27FC236}">
                  <a16:creationId xmlns:a16="http://schemas.microsoft.com/office/drawing/2014/main" id="{DC77D7BA-45B9-903F-9C0A-3732A55E83CE}"/>
                </a:ext>
              </a:extLst>
            </p:cNvPr>
            <p:cNvSpPr>
              <a:spLocks/>
            </p:cNvSpPr>
            <p:nvPr/>
          </p:nvSpPr>
          <p:spPr bwMode="gray">
            <a:xfrm>
              <a:off x="8275917" y="3173118"/>
              <a:ext cx="107371" cy="103419"/>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1" name="Burundi" descr="© INSCALE GmbH, 05.05.2010&#10;http://www.presentationload.com/">
              <a:extLst>
                <a:ext uri="{FF2B5EF4-FFF2-40B4-BE49-F238E27FC236}">
                  <a16:creationId xmlns:a16="http://schemas.microsoft.com/office/drawing/2014/main" id="{014A07C0-C696-575A-B0CF-B4CF96DF999D}"/>
                </a:ext>
              </a:extLst>
            </p:cNvPr>
            <p:cNvSpPr>
              <a:spLocks/>
            </p:cNvSpPr>
            <p:nvPr/>
          </p:nvSpPr>
          <p:spPr bwMode="gray">
            <a:xfrm>
              <a:off x="6810364" y="3594005"/>
              <a:ext cx="37635" cy="51710"/>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2" name="Burkina Faso" descr="© INSCALE GmbH, 05.05.2010&#10;http://www.presentationload.com/">
              <a:extLst>
                <a:ext uri="{FF2B5EF4-FFF2-40B4-BE49-F238E27FC236}">
                  <a16:creationId xmlns:a16="http://schemas.microsoft.com/office/drawing/2014/main" id="{BEE58578-BA47-0680-A1B9-42574B065B8E}"/>
                </a:ext>
              </a:extLst>
            </p:cNvPr>
            <p:cNvSpPr>
              <a:spLocks/>
            </p:cNvSpPr>
            <p:nvPr/>
          </p:nvSpPr>
          <p:spPr bwMode="gray">
            <a:xfrm>
              <a:off x="6115222" y="3161092"/>
              <a:ext cx="161610" cy="138292"/>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3" name="Bulgaria" descr="© INSCALE GmbH, 05.05.2010&#10;http://www.presentationload.com/">
              <a:extLst>
                <a:ext uri="{FF2B5EF4-FFF2-40B4-BE49-F238E27FC236}">
                  <a16:creationId xmlns:a16="http://schemas.microsoft.com/office/drawing/2014/main" id="{DD813C14-A5F5-28B9-DDAD-2C98D4F12E35}"/>
                </a:ext>
              </a:extLst>
            </p:cNvPr>
            <p:cNvSpPr>
              <a:spLocks/>
            </p:cNvSpPr>
            <p:nvPr/>
          </p:nvSpPr>
          <p:spPr bwMode="gray">
            <a:xfrm>
              <a:off x="6654288" y="2440773"/>
              <a:ext cx="111799" cy="69747"/>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4" name="Brazil" descr="© INSCALE GmbH, 05.05.2010&#10;http://www.presentationload.com/">
              <a:extLst>
                <a:ext uri="{FF2B5EF4-FFF2-40B4-BE49-F238E27FC236}">
                  <a16:creationId xmlns:a16="http://schemas.microsoft.com/office/drawing/2014/main" id="{67A3D597-DDB9-4335-A742-E8E7A3F30FF7}"/>
                </a:ext>
              </a:extLst>
            </p:cNvPr>
            <p:cNvSpPr>
              <a:spLocks noEditPoints="1"/>
            </p:cNvSpPr>
            <p:nvPr/>
          </p:nvSpPr>
          <p:spPr bwMode="gray">
            <a:xfrm>
              <a:off x="4739327" y="3402803"/>
              <a:ext cx="788123" cy="968042"/>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5" name="Botswana" descr="© INSCALE GmbH, 05.05.2010&#10;http://www.presentationload.com/">
              <a:extLst>
                <a:ext uri="{FF2B5EF4-FFF2-40B4-BE49-F238E27FC236}">
                  <a16:creationId xmlns:a16="http://schemas.microsoft.com/office/drawing/2014/main" id="{7A123D72-BB88-CD5C-FB6D-9BC1326457E9}"/>
                </a:ext>
              </a:extLst>
            </p:cNvPr>
            <p:cNvSpPr>
              <a:spLocks/>
            </p:cNvSpPr>
            <p:nvPr/>
          </p:nvSpPr>
          <p:spPr bwMode="gray">
            <a:xfrm>
              <a:off x="6623294" y="3974007"/>
              <a:ext cx="183748" cy="224875"/>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6" name="Bosnia and Herzegovina" descr="© INSCALE GmbH, 05.05.2010&#10;http://www.presentationload.com/">
              <a:extLst>
                <a:ext uri="{FF2B5EF4-FFF2-40B4-BE49-F238E27FC236}">
                  <a16:creationId xmlns:a16="http://schemas.microsoft.com/office/drawing/2014/main" id="{A42987C1-4637-142E-2CED-5B3B7609E90A}"/>
                </a:ext>
              </a:extLst>
            </p:cNvPr>
            <p:cNvSpPr>
              <a:spLocks/>
            </p:cNvSpPr>
            <p:nvPr/>
          </p:nvSpPr>
          <p:spPr bwMode="gray">
            <a:xfrm>
              <a:off x="6528100" y="2413115"/>
              <a:ext cx="75270" cy="72152"/>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7" name="Bolivia" descr="© INSCALE GmbH, 05.05.2010&#10;http://www.presentationload.com/">
              <a:extLst>
                <a:ext uri="{FF2B5EF4-FFF2-40B4-BE49-F238E27FC236}">
                  <a16:creationId xmlns:a16="http://schemas.microsoft.com/office/drawing/2014/main" id="{399AD611-5E68-C947-037F-7DD1677F1AEB}"/>
                </a:ext>
              </a:extLst>
            </p:cNvPr>
            <p:cNvSpPr>
              <a:spLocks/>
            </p:cNvSpPr>
            <p:nvPr/>
          </p:nvSpPr>
          <p:spPr bwMode="gray">
            <a:xfrm>
              <a:off x="4833415" y="3774387"/>
              <a:ext cx="252376" cy="325888"/>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8" name="Bhutan" descr="© INSCALE GmbH, 05.05.2010&#10;http://www.presentationload.com/">
              <a:extLst>
                <a:ext uri="{FF2B5EF4-FFF2-40B4-BE49-F238E27FC236}">
                  <a16:creationId xmlns:a16="http://schemas.microsoft.com/office/drawing/2014/main" id="{21DBC1A1-8B0C-1B6E-7E36-F24E9CBA0709}"/>
                </a:ext>
              </a:extLst>
            </p:cNvPr>
            <p:cNvSpPr>
              <a:spLocks/>
            </p:cNvSpPr>
            <p:nvPr/>
          </p:nvSpPr>
          <p:spPr bwMode="gray">
            <a:xfrm>
              <a:off x="7964874" y="2831598"/>
              <a:ext cx="66415" cy="40886"/>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89" name="Benin" descr="© INSCALE GmbH, 05.05.2010&#10;http://www.presentationload.com/">
              <a:extLst>
                <a:ext uri="{FF2B5EF4-FFF2-40B4-BE49-F238E27FC236}">
                  <a16:creationId xmlns:a16="http://schemas.microsoft.com/office/drawing/2014/main" id="{72151A12-53D1-15CE-D1C9-55787D29CDFE}"/>
                </a:ext>
              </a:extLst>
            </p:cNvPr>
            <p:cNvSpPr>
              <a:spLocks/>
            </p:cNvSpPr>
            <p:nvPr/>
          </p:nvSpPr>
          <p:spPr bwMode="gray">
            <a:xfrm>
              <a:off x="6242516" y="3227233"/>
              <a:ext cx="63095" cy="152722"/>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0" name="Belize" descr="© INSCALE GmbH, 05.05.2010&#10;http://www.presentationload.com/">
              <a:extLst>
                <a:ext uri="{FF2B5EF4-FFF2-40B4-BE49-F238E27FC236}">
                  <a16:creationId xmlns:a16="http://schemas.microsoft.com/office/drawing/2014/main" id="{8B0230BF-2337-ACA7-926F-BC839E4480FB}"/>
                </a:ext>
              </a:extLst>
            </p:cNvPr>
            <p:cNvSpPr>
              <a:spLocks/>
            </p:cNvSpPr>
            <p:nvPr/>
          </p:nvSpPr>
          <p:spPr bwMode="gray">
            <a:xfrm>
              <a:off x="4449317" y="3075713"/>
              <a:ext cx="30993" cy="64937"/>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1" name="Belgium" descr="© INSCALE GmbH, 05.05.2010&#10;http://www.presentationload.com/">
              <a:extLst>
                <a:ext uri="{FF2B5EF4-FFF2-40B4-BE49-F238E27FC236}">
                  <a16:creationId xmlns:a16="http://schemas.microsoft.com/office/drawing/2014/main" id="{9FE7DBA7-48C3-091C-FD3F-F6103D82C217}"/>
                </a:ext>
              </a:extLst>
            </p:cNvPr>
            <p:cNvSpPr>
              <a:spLocks/>
            </p:cNvSpPr>
            <p:nvPr/>
          </p:nvSpPr>
          <p:spPr bwMode="gray">
            <a:xfrm>
              <a:off x="6302290" y="2265203"/>
              <a:ext cx="63095" cy="46899"/>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2" name="Bangladesh" descr="© INSCALE GmbH, 05.05.2010&#10;http://www.presentationload.com/">
              <a:extLst>
                <a:ext uri="{FF2B5EF4-FFF2-40B4-BE49-F238E27FC236}">
                  <a16:creationId xmlns:a16="http://schemas.microsoft.com/office/drawing/2014/main" id="{D32ADAF3-35E3-D427-D02A-A014580BC96D}"/>
                </a:ext>
              </a:extLst>
            </p:cNvPr>
            <p:cNvSpPr>
              <a:spLocks/>
            </p:cNvSpPr>
            <p:nvPr/>
          </p:nvSpPr>
          <p:spPr bwMode="gray">
            <a:xfrm>
              <a:off x="7956020" y="2876092"/>
              <a:ext cx="106264" cy="131076"/>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3" name="Bahrain" descr="© INSCALE GmbH, 05.05.2010&#10;http://www.presentationload.com/">
              <a:extLst>
                <a:ext uri="{FF2B5EF4-FFF2-40B4-BE49-F238E27FC236}">
                  <a16:creationId xmlns:a16="http://schemas.microsoft.com/office/drawing/2014/main" id="{3210278A-0A50-D46B-93C4-66CAA72DE3A1}"/>
                </a:ext>
              </a:extLst>
            </p:cNvPr>
            <p:cNvSpPr>
              <a:spLocks/>
            </p:cNvSpPr>
            <p:nvPr/>
          </p:nvSpPr>
          <p:spPr bwMode="gray">
            <a:xfrm>
              <a:off x="7223243" y="2880902"/>
              <a:ext cx="7749" cy="16835"/>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4" name="Belarus" descr="© INSCALE GmbH, 05.05.2010&#10;http://www.presentationload.com/">
              <a:extLst>
                <a:ext uri="{FF2B5EF4-FFF2-40B4-BE49-F238E27FC236}">
                  <a16:creationId xmlns:a16="http://schemas.microsoft.com/office/drawing/2014/main" id="{A427B7BA-64FD-E54A-416C-BBD51F2DA1AE}"/>
                </a:ext>
              </a:extLst>
            </p:cNvPr>
            <p:cNvSpPr>
              <a:spLocks/>
            </p:cNvSpPr>
            <p:nvPr/>
          </p:nvSpPr>
          <p:spPr bwMode="gray">
            <a:xfrm>
              <a:off x="6655396" y="2153367"/>
              <a:ext cx="161610" cy="114241"/>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5" name="Azerbaijan" descr="© INSCALE GmbH, 05.05.2010&#10;http://www.presentationload.com/">
              <a:extLst>
                <a:ext uri="{FF2B5EF4-FFF2-40B4-BE49-F238E27FC236}">
                  <a16:creationId xmlns:a16="http://schemas.microsoft.com/office/drawing/2014/main" id="{AA94F57A-28A3-400E-A3E5-08F5E9E3001F}"/>
                </a:ext>
              </a:extLst>
            </p:cNvPr>
            <p:cNvSpPr>
              <a:spLocks noEditPoints="1"/>
            </p:cNvSpPr>
            <p:nvPr/>
          </p:nvSpPr>
          <p:spPr bwMode="gray">
            <a:xfrm>
              <a:off x="7074917" y="2496091"/>
              <a:ext cx="101836" cy="88988"/>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6" name="Austria" descr="© INSCALE GmbH, 05.05.2010&#10;http://www.presentationload.com/">
              <a:extLst>
                <a:ext uri="{FF2B5EF4-FFF2-40B4-BE49-F238E27FC236}">
                  <a16:creationId xmlns:a16="http://schemas.microsoft.com/office/drawing/2014/main" id="{37D8483F-1984-2D55-4F25-608395A36DC7}"/>
                </a:ext>
              </a:extLst>
            </p:cNvPr>
            <p:cNvSpPr>
              <a:spLocks/>
            </p:cNvSpPr>
            <p:nvPr/>
          </p:nvSpPr>
          <p:spPr bwMode="gray">
            <a:xfrm>
              <a:off x="6420730" y="2322925"/>
              <a:ext cx="129508" cy="62531"/>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7" name="Australia" descr="© INSCALE GmbH, 05.05.2010&#10;http://www.presentationload.com/">
              <a:extLst>
                <a:ext uri="{FF2B5EF4-FFF2-40B4-BE49-F238E27FC236}">
                  <a16:creationId xmlns:a16="http://schemas.microsoft.com/office/drawing/2014/main" id="{09EB38B9-D375-1E13-4F92-D6FCA86C7DA8}"/>
                </a:ext>
              </a:extLst>
            </p:cNvPr>
            <p:cNvSpPr>
              <a:spLocks noEditPoints="1"/>
            </p:cNvSpPr>
            <p:nvPr/>
          </p:nvSpPr>
          <p:spPr bwMode="gray">
            <a:xfrm>
              <a:off x="8418709" y="3797234"/>
              <a:ext cx="803620" cy="818928"/>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8" name="Armenia" descr="© INSCALE GmbH, 05.05.2010&#10;http://www.presentationload.com/">
              <a:extLst>
                <a:ext uri="{FF2B5EF4-FFF2-40B4-BE49-F238E27FC236}">
                  <a16:creationId xmlns:a16="http://schemas.microsoft.com/office/drawing/2014/main" id="{FA6BFFFD-57B3-0D18-98C3-564A67D25130}"/>
                </a:ext>
              </a:extLst>
            </p:cNvPr>
            <p:cNvSpPr>
              <a:spLocks/>
            </p:cNvSpPr>
            <p:nvPr/>
          </p:nvSpPr>
          <p:spPr bwMode="gray">
            <a:xfrm>
              <a:off x="7046136" y="2509317"/>
              <a:ext cx="63095" cy="64937"/>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199" name="Argentina" descr="© INSCALE GmbH, 05.05.2010&#10;http://www.presentationload.com/">
              <a:extLst>
                <a:ext uri="{FF2B5EF4-FFF2-40B4-BE49-F238E27FC236}">
                  <a16:creationId xmlns:a16="http://schemas.microsoft.com/office/drawing/2014/main" id="{2AF26FC3-D365-2649-80E9-3AC2B727BC6D}"/>
                </a:ext>
              </a:extLst>
            </p:cNvPr>
            <p:cNvSpPr>
              <a:spLocks noEditPoints="1"/>
            </p:cNvSpPr>
            <p:nvPr/>
          </p:nvSpPr>
          <p:spPr bwMode="gray">
            <a:xfrm>
              <a:off x="4874371" y="4076222"/>
              <a:ext cx="308829" cy="750383"/>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00" name="Angola" descr="© INSCALE GmbH, 05.05.2010&#10;http://www.presentationload.com/">
              <a:extLst>
                <a:ext uri="{FF2B5EF4-FFF2-40B4-BE49-F238E27FC236}">
                  <a16:creationId xmlns:a16="http://schemas.microsoft.com/office/drawing/2014/main" id="{B89A2D9C-2103-D6DC-237F-1D1D420DC342}"/>
                </a:ext>
              </a:extLst>
            </p:cNvPr>
            <p:cNvSpPr>
              <a:spLocks noEditPoints="1"/>
            </p:cNvSpPr>
            <p:nvPr/>
          </p:nvSpPr>
          <p:spPr bwMode="gray">
            <a:xfrm>
              <a:off x="6460579" y="3639702"/>
              <a:ext cx="251269" cy="340319"/>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01" name="Andorra" descr="© INSCALE GmbH, 05.05.2010&#10;http://www.presentationload.com/">
              <a:extLst>
                <a:ext uri="{FF2B5EF4-FFF2-40B4-BE49-F238E27FC236}">
                  <a16:creationId xmlns:a16="http://schemas.microsoft.com/office/drawing/2014/main" id="{2123E59C-111F-DD19-ADE6-67FD8CDAFC4E}"/>
                </a:ext>
              </a:extLst>
            </p:cNvPr>
            <p:cNvSpPr>
              <a:spLocks/>
            </p:cNvSpPr>
            <p:nvPr/>
          </p:nvSpPr>
          <p:spPr bwMode="gray">
            <a:xfrm>
              <a:off x="6270190" y="2478052"/>
              <a:ext cx="8855" cy="4810"/>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02" name="Algeria" descr="© INSCALE GmbH, 05.05.2010&#10;http://www.presentationload.com/">
              <a:extLst>
                <a:ext uri="{FF2B5EF4-FFF2-40B4-BE49-F238E27FC236}">
                  <a16:creationId xmlns:a16="http://schemas.microsoft.com/office/drawing/2014/main" id="{F40862E1-9C01-6A30-81DC-1FCC5B02E4E4}"/>
                </a:ext>
              </a:extLst>
            </p:cNvPr>
            <p:cNvSpPr>
              <a:spLocks/>
            </p:cNvSpPr>
            <p:nvPr/>
          </p:nvSpPr>
          <p:spPr bwMode="gray">
            <a:xfrm>
              <a:off x="6048808" y="2612735"/>
              <a:ext cx="418414" cy="449747"/>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03" name="Albania" descr="© INSCALE GmbH, 05.05.2010&#10;http://www.presentationload.com/">
              <a:extLst>
                <a:ext uri="{FF2B5EF4-FFF2-40B4-BE49-F238E27FC236}">
                  <a16:creationId xmlns:a16="http://schemas.microsoft.com/office/drawing/2014/main" id="{F725D362-0740-AF57-B850-895344AE2A5E}"/>
                </a:ext>
              </a:extLst>
            </p:cNvPr>
            <p:cNvSpPr>
              <a:spLocks/>
            </p:cNvSpPr>
            <p:nvPr/>
          </p:nvSpPr>
          <p:spPr bwMode="gray">
            <a:xfrm>
              <a:off x="6592303" y="2478051"/>
              <a:ext cx="40956" cy="7576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rgbClr val="002559"/>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sp>
          <p:nvSpPr>
            <p:cNvPr id="204" name="Afghanistan" descr="© INSCALE GmbH, 05.05.2010&#10;http://www.presentationload.com/">
              <a:extLst>
                <a:ext uri="{FF2B5EF4-FFF2-40B4-BE49-F238E27FC236}">
                  <a16:creationId xmlns:a16="http://schemas.microsoft.com/office/drawing/2014/main" id="{898CBA14-D4B9-F5AC-FCE4-8C583EF4A4F4}"/>
                </a:ext>
              </a:extLst>
            </p:cNvPr>
            <p:cNvSpPr>
              <a:spLocks/>
            </p:cNvSpPr>
            <p:nvPr/>
          </p:nvSpPr>
          <p:spPr bwMode="gray">
            <a:xfrm>
              <a:off x="7389284" y="2579061"/>
              <a:ext cx="256804" cy="22727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solidFill>
              <a:srgbClr val="BFBFBF"/>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solidFill>
                  <a:schemeClr val="lt1"/>
                </a:solidFill>
              </a:endParaRPr>
            </a:p>
          </p:txBody>
        </p:sp>
      </p:grpSp>
      <p:sp>
        <p:nvSpPr>
          <p:cNvPr id="2" name="Titel 1">
            <a:extLst>
              <a:ext uri="{FF2B5EF4-FFF2-40B4-BE49-F238E27FC236}">
                <a16:creationId xmlns:a16="http://schemas.microsoft.com/office/drawing/2014/main" id="{90C1F892-A84B-2FBC-EE8D-7A2798D95282}"/>
              </a:ext>
            </a:extLst>
          </p:cNvPr>
          <p:cNvSpPr>
            <a:spLocks noGrp="1"/>
          </p:cNvSpPr>
          <p:nvPr>
            <p:ph type="title"/>
          </p:nvPr>
        </p:nvSpPr>
        <p:spPr/>
        <p:txBody>
          <a:bodyPr/>
          <a:lstStyle/>
          <a:p>
            <a:r>
              <a:rPr lang="en-GB" dirty="0"/>
              <a:t>Global tablet opportunity remains strong</a:t>
            </a:r>
          </a:p>
        </p:txBody>
      </p:sp>
      <p:sp>
        <p:nvSpPr>
          <p:cNvPr id="4" name="Pladsholder til tekst 3">
            <a:extLst>
              <a:ext uri="{FF2B5EF4-FFF2-40B4-BE49-F238E27FC236}">
                <a16:creationId xmlns:a16="http://schemas.microsoft.com/office/drawing/2014/main" id="{7A98E118-C6D4-F931-C19F-E8AB87FDDD72}"/>
              </a:ext>
            </a:extLst>
          </p:cNvPr>
          <p:cNvSpPr>
            <a:spLocks noGrp="1"/>
          </p:cNvSpPr>
          <p:nvPr>
            <p:ph type="body" sz="quarter" idx="14"/>
          </p:nvPr>
        </p:nvSpPr>
        <p:spPr/>
        <p:txBody>
          <a:bodyPr/>
          <a:lstStyle/>
          <a:p>
            <a:r>
              <a:rPr lang="en-GB" dirty="0"/>
              <a:t>Solidified by successful Phase 3 trial with HDM tablet in children and Japanese national action plan</a:t>
            </a:r>
          </a:p>
        </p:txBody>
      </p:sp>
      <p:sp>
        <p:nvSpPr>
          <p:cNvPr id="3" name="Rectangle 2">
            <a:extLst>
              <a:ext uri="{FF2B5EF4-FFF2-40B4-BE49-F238E27FC236}">
                <a16:creationId xmlns:a16="http://schemas.microsoft.com/office/drawing/2014/main" id="{44291771-9772-CE8C-3B13-B405E8D9AE83}"/>
              </a:ext>
            </a:extLst>
          </p:cNvPr>
          <p:cNvSpPr/>
          <p:nvPr/>
        </p:nvSpPr>
        <p:spPr bwMode="auto">
          <a:xfrm>
            <a:off x="114146" y="1981327"/>
            <a:ext cx="8973890" cy="3244485"/>
          </a:xfrm>
          <a:prstGeom prst="rect">
            <a:avLst/>
          </a:prstGeom>
          <a:solidFill>
            <a:schemeClr val="bg1">
              <a:alpha val="88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LID4096" sz="2000" b="0" i="0" u="none" strike="noStrike" cap="none" normalizeH="0" baseline="0" dirty="0">
              <a:ln>
                <a:noFill/>
              </a:ln>
              <a:solidFill>
                <a:schemeClr val="tx1"/>
              </a:solidFill>
              <a:effectLst/>
              <a:latin typeface="Arial" charset="0"/>
            </a:endParaRPr>
          </a:p>
        </p:txBody>
      </p:sp>
      <p:sp>
        <p:nvSpPr>
          <p:cNvPr id="6" name="Text Placeholder 2">
            <a:extLst>
              <a:ext uri="{FF2B5EF4-FFF2-40B4-BE49-F238E27FC236}">
                <a16:creationId xmlns:a16="http://schemas.microsoft.com/office/drawing/2014/main" id="{A7F8C134-FBF6-2053-745C-B93823B0A238}"/>
              </a:ext>
            </a:extLst>
          </p:cNvPr>
          <p:cNvSpPr txBox="1">
            <a:spLocks/>
          </p:cNvSpPr>
          <p:nvPr/>
        </p:nvSpPr>
        <p:spPr bwMode="auto">
          <a:xfrm>
            <a:off x="322467" y="1908540"/>
            <a:ext cx="2165182" cy="1743879"/>
          </a:xfrm>
          <a:prstGeom prst="rect">
            <a:avLst/>
          </a:prstGeom>
          <a:noFill/>
          <a:ln w="9525">
            <a:noFill/>
            <a:miter lim="800000"/>
            <a:headEnd/>
            <a:tailEnd/>
          </a:ln>
          <a:effectLst/>
        </p:spPr>
        <p:txBody>
          <a:bodyPr vert="horz" wrap="square" lIns="72000" tIns="45720" rIns="0" bIns="0" numCol="1" anchor="t" anchorCtr="0" compatLnSpc="1">
            <a:prstTxWarp prst="textNoShape">
              <a:avLst/>
            </a:prstTxWarp>
          </a:bodyPr>
          <a:lstStyle>
            <a:lvl1pPr marL="268288" indent="-268288" algn="l" rtl="0" fontAlgn="base">
              <a:spcBef>
                <a:spcPct val="20000"/>
              </a:spcBef>
              <a:spcAft>
                <a:spcPct val="0"/>
              </a:spcAft>
              <a:buChar char="•"/>
              <a:defRPr sz="1600" b="0">
                <a:solidFill>
                  <a:srgbClr val="002559"/>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2559"/>
                </a:solidFill>
                <a:latin typeface="+mn-lt"/>
              </a:defRPr>
            </a:lvl2pPr>
            <a:lvl3pPr marL="719138" indent="-160338" algn="l" rtl="0" fontAlgn="base">
              <a:spcBef>
                <a:spcPct val="20000"/>
              </a:spcBef>
              <a:spcAft>
                <a:spcPct val="0"/>
              </a:spcAft>
              <a:buFont typeface="Arial" charset="0"/>
              <a:buChar char="–"/>
              <a:defRPr sz="1100">
                <a:solidFill>
                  <a:srgbClr val="002559"/>
                </a:solidFill>
                <a:latin typeface="+mn-lt"/>
              </a:defRPr>
            </a:lvl3pPr>
            <a:lvl4pPr marL="1704975" indent="-212725" algn="l" rtl="0" fontAlgn="base">
              <a:spcBef>
                <a:spcPct val="20000"/>
              </a:spcBef>
              <a:spcAft>
                <a:spcPct val="0"/>
              </a:spcAft>
              <a:buFont typeface="Wingdings" pitchFamily="2" charset="2"/>
              <a:buChar char="§"/>
              <a:defRPr sz="1500">
                <a:solidFill>
                  <a:srgbClr val="002559"/>
                </a:solidFill>
                <a:latin typeface="+mn-lt"/>
              </a:defRPr>
            </a:lvl4pPr>
            <a:lvl5pPr marL="2139950" indent="-187325" algn="l" rtl="0" fontAlgn="base">
              <a:spcBef>
                <a:spcPct val="20000"/>
              </a:spcBef>
              <a:spcAft>
                <a:spcPct val="0"/>
              </a:spcAft>
              <a:buFont typeface="Wingdings" pitchFamily="2" charset="2"/>
              <a:buChar char="§"/>
              <a:defRPr sz="1500">
                <a:solidFill>
                  <a:srgbClr val="002559"/>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179388" indent="-179388">
              <a:spcBef>
                <a:spcPts val="600"/>
              </a:spcBef>
              <a:spcAft>
                <a:spcPts val="600"/>
              </a:spcAft>
            </a:pPr>
            <a:r>
              <a:rPr lang="en-GB" sz="1100" spc="-50" dirty="0"/>
              <a:t>Execute new business model, </a:t>
            </a:r>
            <a:r>
              <a:rPr lang="en-GB" sz="1100" dirty="0"/>
              <a:t>e.g. build new prescriber </a:t>
            </a:r>
            <a:br>
              <a:rPr lang="en-GB" sz="1100" dirty="0"/>
            </a:br>
            <a:r>
              <a:rPr lang="en-GB" sz="1100" dirty="0"/>
              <a:t>base and sales channels</a:t>
            </a:r>
          </a:p>
          <a:p>
            <a:pPr marL="179388" indent="-179388">
              <a:spcBef>
                <a:spcPts val="600"/>
              </a:spcBef>
              <a:spcAft>
                <a:spcPts val="600"/>
              </a:spcAft>
            </a:pPr>
            <a:r>
              <a:rPr lang="en-GB" sz="1100" dirty="0"/>
              <a:t>Children indication for </a:t>
            </a:r>
            <a:br>
              <a:rPr lang="en-GB" sz="1100" dirty="0"/>
            </a:br>
            <a:r>
              <a:rPr lang="en-GB" sz="1100" dirty="0"/>
              <a:t>HDM tablet in 2024/25</a:t>
            </a:r>
          </a:p>
          <a:p>
            <a:pPr marL="179388" indent="-179388">
              <a:spcBef>
                <a:spcPts val="600"/>
              </a:spcBef>
              <a:spcAft>
                <a:spcPts val="600"/>
              </a:spcAft>
            </a:pPr>
            <a:r>
              <a:rPr lang="en-GB" sz="1100" dirty="0"/>
              <a:t>Potential children indication</a:t>
            </a:r>
            <a:br>
              <a:rPr lang="en-GB" sz="1100" dirty="0"/>
            </a:br>
            <a:r>
              <a:rPr lang="en-GB" sz="1100" dirty="0"/>
              <a:t>for ITULATEK</a:t>
            </a:r>
            <a:r>
              <a:rPr lang="en-GB" sz="1100" baseline="30000" dirty="0"/>
              <a:t>®</a:t>
            </a:r>
            <a:r>
              <a:rPr lang="en-GB" sz="1100" dirty="0"/>
              <a:t> in Canada </a:t>
            </a:r>
          </a:p>
        </p:txBody>
      </p:sp>
      <p:sp>
        <p:nvSpPr>
          <p:cNvPr id="8" name="Text Placeholder 2">
            <a:extLst>
              <a:ext uri="{FF2B5EF4-FFF2-40B4-BE49-F238E27FC236}">
                <a16:creationId xmlns:a16="http://schemas.microsoft.com/office/drawing/2014/main" id="{CDC35090-0E39-AA41-DD69-F44B8DAA26F5}"/>
              </a:ext>
            </a:extLst>
          </p:cNvPr>
          <p:cNvSpPr txBox="1">
            <a:spLocks/>
          </p:cNvSpPr>
          <p:nvPr/>
        </p:nvSpPr>
        <p:spPr bwMode="auto">
          <a:xfrm>
            <a:off x="2452858" y="1908540"/>
            <a:ext cx="2051086" cy="1755520"/>
          </a:xfrm>
          <a:prstGeom prst="rect">
            <a:avLst/>
          </a:prstGeom>
          <a:noFill/>
          <a:ln w="9525">
            <a:noFill/>
            <a:miter lim="800000"/>
            <a:headEnd/>
            <a:tailEnd/>
          </a:ln>
          <a:effectLst/>
        </p:spPr>
        <p:txBody>
          <a:bodyPr vert="horz" wrap="square" lIns="72000" tIns="45720" rIns="0" bIns="0" numCol="1" anchor="t" anchorCtr="0" compatLnSpc="1">
            <a:prstTxWarp prst="textNoShape">
              <a:avLst/>
            </a:prstTxWarp>
          </a:bodyPr>
          <a:lstStyle>
            <a:lvl1pPr marL="268288" indent="-268288" algn="l" rtl="0" fontAlgn="base">
              <a:spcBef>
                <a:spcPct val="20000"/>
              </a:spcBef>
              <a:spcAft>
                <a:spcPct val="0"/>
              </a:spcAft>
              <a:buChar char="•"/>
              <a:defRPr sz="1600" b="0">
                <a:solidFill>
                  <a:srgbClr val="002559"/>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2559"/>
                </a:solidFill>
                <a:latin typeface="+mn-lt"/>
              </a:defRPr>
            </a:lvl2pPr>
            <a:lvl3pPr marL="719138" indent="-160338" algn="l" rtl="0" fontAlgn="base">
              <a:spcBef>
                <a:spcPct val="20000"/>
              </a:spcBef>
              <a:spcAft>
                <a:spcPct val="0"/>
              </a:spcAft>
              <a:buFont typeface="Arial" charset="0"/>
              <a:buChar char="–"/>
              <a:defRPr sz="1100">
                <a:solidFill>
                  <a:srgbClr val="002559"/>
                </a:solidFill>
                <a:latin typeface="+mn-lt"/>
              </a:defRPr>
            </a:lvl3pPr>
            <a:lvl4pPr marL="1704975" indent="-212725" algn="l" rtl="0" fontAlgn="base">
              <a:spcBef>
                <a:spcPct val="20000"/>
              </a:spcBef>
              <a:spcAft>
                <a:spcPct val="0"/>
              </a:spcAft>
              <a:buFont typeface="Wingdings" pitchFamily="2" charset="2"/>
              <a:buChar char="§"/>
              <a:defRPr sz="1500">
                <a:solidFill>
                  <a:srgbClr val="002559"/>
                </a:solidFill>
                <a:latin typeface="+mn-lt"/>
              </a:defRPr>
            </a:lvl4pPr>
            <a:lvl5pPr marL="2139950" indent="-187325" algn="l" rtl="0" fontAlgn="base">
              <a:spcBef>
                <a:spcPct val="20000"/>
              </a:spcBef>
              <a:spcAft>
                <a:spcPct val="0"/>
              </a:spcAft>
              <a:buFont typeface="Wingdings" pitchFamily="2" charset="2"/>
              <a:buChar char="§"/>
              <a:defRPr sz="1500">
                <a:solidFill>
                  <a:srgbClr val="002559"/>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179388" indent="-179388">
              <a:spcBef>
                <a:spcPts val="600"/>
              </a:spcBef>
              <a:spcAft>
                <a:spcPts val="600"/>
              </a:spcAft>
            </a:pPr>
            <a:r>
              <a:rPr lang="en-GB" sz="1100" dirty="0"/>
              <a:t>Children indication for ACARIZAX</a:t>
            </a:r>
            <a:r>
              <a:rPr lang="en-GB" sz="1100" baseline="30000" dirty="0"/>
              <a:t>®</a:t>
            </a:r>
            <a:r>
              <a:rPr lang="en-GB" sz="1100" dirty="0"/>
              <a:t> in 2024/25</a:t>
            </a:r>
          </a:p>
          <a:p>
            <a:pPr marL="179388" indent="-179388">
              <a:spcBef>
                <a:spcPts val="600"/>
              </a:spcBef>
              <a:spcAft>
                <a:spcPts val="600"/>
              </a:spcAft>
            </a:pPr>
            <a:r>
              <a:rPr lang="en-GB" sz="1100" dirty="0"/>
              <a:t>Potential children indication for ITULAZAX</a:t>
            </a:r>
            <a:r>
              <a:rPr lang="en-GB" sz="1100" baseline="30000" dirty="0"/>
              <a:t> ®</a:t>
            </a:r>
            <a:r>
              <a:rPr lang="en-GB" sz="1100" dirty="0"/>
              <a:t> </a:t>
            </a:r>
          </a:p>
          <a:p>
            <a:pPr marL="179388" indent="-179388">
              <a:spcBef>
                <a:spcPts val="600"/>
              </a:spcBef>
              <a:spcAft>
                <a:spcPts val="600"/>
              </a:spcAft>
            </a:pPr>
            <a:r>
              <a:rPr lang="en-GB" sz="1100" dirty="0"/>
              <a:t>Improved market access</a:t>
            </a:r>
          </a:p>
          <a:p>
            <a:pPr marL="179388" indent="-179388">
              <a:spcBef>
                <a:spcPts val="600"/>
              </a:spcBef>
              <a:spcAft>
                <a:spcPts val="600"/>
              </a:spcAft>
            </a:pPr>
            <a:r>
              <a:rPr lang="en-GB" sz="1100" dirty="0"/>
              <a:t>Unlocking further markets as growth contributors</a:t>
            </a:r>
          </a:p>
        </p:txBody>
      </p:sp>
      <p:sp>
        <p:nvSpPr>
          <p:cNvPr id="368" name="Rectangle 367">
            <a:extLst>
              <a:ext uri="{FF2B5EF4-FFF2-40B4-BE49-F238E27FC236}">
                <a16:creationId xmlns:a16="http://schemas.microsoft.com/office/drawing/2014/main" id="{F86398F0-4123-942F-151D-AEB8356A90BE}"/>
              </a:ext>
            </a:extLst>
          </p:cNvPr>
          <p:cNvSpPr/>
          <p:nvPr/>
        </p:nvSpPr>
        <p:spPr bwMode="auto">
          <a:xfrm>
            <a:off x="307260" y="4708009"/>
            <a:ext cx="8518903" cy="879481"/>
          </a:xfrm>
          <a:prstGeom prst="rect">
            <a:avLst/>
          </a:prstGeom>
          <a:gradFill>
            <a:gsLst>
              <a:gs pos="0">
                <a:schemeClr val="accent1">
                  <a:lumMod val="5000"/>
                  <a:lumOff val="95000"/>
                  <a:alpha val="0"/>
                </a:schemeClr>
              </a:gs>
              <a:gs pos="33000">
                <a:schemeClr val="bg1"/>
              </a:gs>
            </a:gsLst>
            <a:lin ang="5400000" scaled="1"/>
          </a:gra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LID4096" sz="2000" b="0" i="0" u="none" strike="noStrike" cap="none" normalizeH="0" baseline="0">
              <a:ln>
                <a:noFill/>
              </a:ln>
              <a:solidFill>
                <a:schemeClr val="tx1"/>
              </a:solidFill>
              <a:effectLst/>
              <a:latin typeface="Arial" charset="0"/>
            </a:endParaRPr>
          </a:p>
        </p:txBody>
      </p:sp>
      <p:sp>
        <p:nvSpPr>
          <p:cNvPr id="370" name="Rectangle 369">
            <a:extLst>
              <a:ext uri="{FF2B5EF4-FFF2-40B4-BE49-F238E27FC236}">
                <a16:creationId xmlns:a16="http://schemas.microsoft.com/office/drawing/2014/main" id="{E0CD06A6-BA86-E514-4DD0-98B8EC66B187}"/>
              </a:ext>
            </a:extLst>
          </p:cNvPr>
          <p:cNvSpPr/>
          <p:nvPr/>
        </p:nvSpPr>
        <p:spPr>
          <a:xfrm>
            <a:off x="420176" y="1512540"/>
            <a:ext cx="1913450" cy="307777"/>
          </a:xfrm>
          <a:prstGeom prst="rect">
            <a:avLst/>
          </a:prstGeom>
          <a:noFill/>
        </p:spPr>
        <p:txBody>
          <a:bodyPr wrap="square">
            <a:spAutoFit/>
          </a:bodyPr>
          <a:lstStyle/>
          <a:p>
            <a:pPr algn="ctr" defTabSz="685783">
              <a:defRPr/>
            </a:pPr>
            <a:r>
              <a:rPr lang="en-US" sz="1400" b="1" spc="-30" dirty="0">
                <a:solidFill>
                  <a:srgbClr val="002559"/>
                </a:solidFill>
                <a:latin typeface="Georgia" panose="02040502050405020303" pitchFamily="18" charset="0"/>
              </a:rPr>
              <a:t>North America</a:t>
            </a:r>
          </a:p>
        </p:txBody>
      </p:sp>
      <p:cxnSp>
        <p:nvCxnSpPr>
          <p:cNvPr id="371" name="Straight Connector 370">
            <a:extLst>
              <a:ext uri="{FF2B5EF4-FFF2-40B4-BE49-F238E27FC236}">
                <a16:creationId xmlns:a16="http://schemas.microsoft.com/office/drawing/2014/main" id="{D48B9698-58B6-7F39-0876-3512C38CF3A6}"/>
              </a:ext>
            </a:extLst>
          </p:cNvPr>
          <p:cNvCxnSpPr>
            <a:cxnSpLocks/>
          </p:cNvCxnSpPr>
          <p:nvPr/>
        </p:nvCxnSpPr>
        <p:spPr bwMode="auto">
          <a:xfrm>
            <a:off x="396627" y="1825845"/>
            <a:ext cx="1980000" cy="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9875A636-D78F-89BF-B022-61E8217A385B}"/>
              </a:ext>
            </a:extLst>
          </p:cNvPr>
          <p:cNvCxnSpPr>
            <a:cxnSpLocks/>
          </p:cNvCxnSpPr>
          <p:nvPr/>
        </p:nvCxnSpPr>
        <p:spPr bwMode="auto">
          <a:xfrm>
            <a:off x="2523944" y="1826106"/>
            <a:ext cx="1980000" cy="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F1B1304C-0141-F431-14DE-B7A7A346272C}"/>
              </a:ext>
            </a:extLst>
          </p:cNvPr>
          <p:cNvCxnSpPr>
            <a:cxnSpLocks/>
          </p:cNvCxnSpPr>
          <p:nvPr/>
        </p:nvCxnSpPr>
        <p:spPr bwMode="auto">
          <a:xfrm>
            <a:off x="4675819" y="1825845"/>
            <a:ext cx="1980000" cy="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44634104-C6EE-2B06-03B7-32DADB05B6CD}"/>
              </a:ext>
            </a:extLst>
          </p:cNvPr>
          <p:cNvCxnSpPr>
            <a:cxnSpLocks/>
          </p:cNvCxnSpPr>
          <p:nvPr/>
        </p:nvCxnSpPr>
        <p:spPr bwMode="auto">
          <a:xfrm>
            <a:off x="6814344" y="1825845"/>
            <a:ext cx="1980000" cy="0"/>
          </a:xfrm>
          <a:prstGeom prst="line">
            <a:avLst/>
          </a:prstGeom>
          <a:solidFill>
            <a:schemeClr val="bg2"/>
          </a:solidFill>
          <a:ln w="9525" cap="flat" cmpd="sng" algn="ctr">
            <a:solidFill>
              <a:schemeClr val="bg1">
                <a:lumMod val="75000"/>
              </a:schemeClr>
            </a:solidFill>
            <a:prstDash val="solid"/>
            <a:round/>
            <a:headEnd type="none" w="med" len="med"/>
            <a:tailEnd type="none" w="med" len="med"/>
          </a:ln>
          <a:effectLst/>
        </p:spPr>
      </p:cxnSp>
      <p:sp>
        <p:nvSpPr>
          <p:cNvPr id="382" name="Rectangle 381">
            <a:extLst>
              <a:ext uri="{FF2B5EF4-FFF2-40B4-BE49-F238E27FC236}">
                <a16:creationId xmlns:a16="http://schemas.microsoft.com/office/drawing/2014/main" id="{43A1352F-B343-4BB6-D9DB-39FDA455DCC2}"/>
              </a:ext>
            </a:extLst>
          </p:cNvPr>
          <p:cNvSpPr/>
          <p:nvPr/>
        </p:nvSpPr>
        <p:spPr>
          <a:xfrm>
            <a:off x="2560783" y="1512540"/>
            <a:ext cx="1913450" cy="307777"/>
          </a:xfrm>
          <a:prstGeom prst="rect">
            <a:avLst/>
          </a:prstGeom>
          <a:noFill/>
        </p:spPr>
        <p:txBody>
          <a:bodyPr wrap="square">
            <a:spAutoFit/>
          </a:bodyPr>
          <a:lstStyle/>
          <a:p>
            <a:pPr algn="ctr" defTabSz="685783">
              <a:defRPr/>
            </a:pPr>
            <a:r>
              <a:rPr lang="en-US" sz="1400" b="1" spc="-30" dirty="0">
                <a:solidFill>
                  <a:srgbClr val="002559"/>
                </a:solidFill>
                <a:latin typeface="Georgia" panose="02040502050405020303" pitchFamily="18" charset="0"/>
              </a:rPr>
              <a:t>EU</a:t>
            </a:r>
          </a:p>
        </p:txBody>
      </p:sp>
      <p:sp>
        <p:nvSpPr>
          <p:cNvPr id="383" name="Rectangle 382">
            <a:extLst>
              <a:ext uri="{FF2B5EF4-FFF2-40B4-BE49-F238E27FC236}">
                <a16:creationId xmlns:a16="http://schemas.microsoft.com/office/drawing/2014/main" id="{C4388137-9AB7-93BB-8124-BC6C28459532}"/>
              </a:ext>
            </a:extLst>
          </p:cNvPr>
          <p:cNvSpPr/>
          <p:nvPr/>
        </p:nvSpPr>
        <p:spPr>
          <a:xfrm>
            <a:off x="4714393" y="1512540"/>
            <a:ext cx="1913450" cy="307777"/>
          </a:xfrm>
          <a:prstGeom prst="rect">
            <a:avLst/>
          </a:prstGeom>
          <a:noFill/>
        </p:spPr>
        <p:txBody>
          <a:bodyPr wrap="square">
            <a:spAutoFit/>
          </a:bodyPr>
          <a:lstStyle/>
          <a:p>
            <a:pPr algn="ctr" defTabSz="685783">
              <a:defRPr/>
            </a:pPr>
            <a:r>
              <a:rPr lang="en-US" sz="1400" b="1" spc="-30" dirty="0">
                <a:solidFill>
                  <a:srgbClr val="002559"/>
                </a:solidFill>
                <a:latin typeface="Georgia" panose="02040502050405020303" pitchFamily="18" charset="0"/>
              </a:rPr>
              <a:t>China</a:t>
            </a:r>
          </a:p>
        </p:txBody>
      </p:sp>
      <p:sp>
        <p:nvSpPr>
          <p:cNvPr id="384" name="Rectangle 383">
            <a:extLst>
              <a:ext uri="{FF2B5EF4-FFF2-40B4-BE49-F238E27FC236}">
                <a16:creationId xmlns:a16="http://schemas.microsoft.com/office/drawing/2014/main" id="{C058D168-2F64-74FA-F611-E9112DC014FE}"/>
              </a:ext>
            </a:extLst>
          </p:cNvPr>
          <p:cNvSpPr/>
          <p:nvPr/>
        </p:nvSpPr>
        <p:spPr>
          <a:xfrm>
            <a:off x="6854036" y="1512540"/>
            <a:ext cx="1913450" cy="307777"/>
          </a:xfrm>
          <a:prstGeom prst="rect">
            <a:avLst/>
          </a:prstGeom>
          <a:noFill/>
        </p:spPr>
        <p:txBody>
          <a:bodyPr wrap="square">
            <a:spAutoFit/>
          </a:bodyPr>
          <a:lstStyle/>
          <a:p>
            <a:pPr algn="ctr" defTabSz="685783">
              <a:defRPr/>
            </a:pPr>
            <a:r>
              <a:rPr lang="en-US" sz="1400" b="1" spc="-30" dirty="0">
                <a:solidFill>
                  <a:srgbClr val="002559"/>
                </a:solidFill>
                <a:latin typeface="Georgia" panose="02040502050405020303" pitchFamily="18" charset="0"/>
              </a:rPr>
              <a:t>Japan</a:t>
            </a:r>
          </a:p>
        </p:txBody>
      </p:sp>
      <p:sp>
        <p:nvSpPr>
          <p:cNvPr id="26" name="Text Placeholder 2">
            <a:extLst>
              <a:ext uri="{FF2B5EF4-FFF2-40B4-BE49-F238E27FC236}">
                <a16:creationId xmlns:a16="http://schemas.microsoft.com/office/drawing/2014/main" id="{5FBC05BE-94A0-103F-A3F5-D872436D822E}"/>
              </a:ext>
            </a:extLst>
          </p:cNvPr>
          <p:cNvSpPr txBox="1">
            <a:spLocks/>
          </p:cNvSpPr>
          <p:nvPr/>
        </p:nvSpPr>
        <p:spPr bwMode="auto">
          <a:xfrm>
            <a:off x="4601333" y="1908540"/>
            <a:ext cx="2071219" cy="956404"/>
          </a:xfrm>
          <a:prstGeom prst="rect">
            <a:avLst/>
          </a:prstGeom>
          <a:noFill/>
          <a:ln w="9525">
            <a:noFill/>
            <a:miter lim="800000"/>
            <a:headEnd/>
            <a:tailEnd/>
          </a:ln>
          <a:effectLst/>
        </p:spPr>
        <p:txBody>
          <a:bodyPr vert="horz" wrap="square" lIns="72000" tIns="45720" rIns="0" bIns="0" numCol="1" anchor="t" anchorCtr="0" compatLnSpc="1">
            <a:prstTxWarp prst="textNoShape">
              <a:avLst/>
            </a:prstTxWarp>
          </a:bodyPr>
          <a:lstStyle>
            <a:lvl1pPr marL="268288" indent="-268288" algn="l" rtl="0" fontAlgn="base">
              <a:spcBef>
                <a:spcPct val="20000"/>
              </a:spcBef>
              <a:spcAft>
                <a:spcPct val="0"/>
              </a:spcAft>
              <a:buChar char="•"/>
              <a:defRPr sz="1600" b="0">
                <a:solidFill>
                  <a:srgbClr val="002559"/>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2559"/>
                </a:solidFill>
                <a:latin typeface="+mn-lt"/>
              </a:defRPr>
            </a:lvl2pPr>
            <a:lvl3pPr marL="719138" indent="-160338" algn="l" rtl="0" fontAlgn="base">
              <a:spcBef>
                <a:spcPct val="20000"/>
              </a:spcBef>
              <a:spcAft>
                <a:spcPct val="0"/>
              </a:spcAft>
              <a:buFont typeface="Arial" charset="0"/>
              <a:buChar char="–"/>
              <a:defRPr sz="1100">
                <a:solidFill>
                  <a:srgbClr val="002559"/>
                </a:solidFill>
                <a:latin typeface="+mn-lt"/>
              </a:defRPr>
            </a:lvl3pPr>
            <a:lvl4pPr marL="1704975" indent="-212725" algn="l" rtl="0" fontAlgn="base">
              <a:spcBef>
                <a:spcPct val="20000"/>
              </a:spcBef>
              <a:spcAft>
                <a:spcPct val="0"/>
              </a:spcAft>
              <a:buFont typeface="Wingdings" pitchFamily="2" charset="2"/>
              <a:buChar char="§"/>
              <a:defRPr sz="1500">
                <a:solidFill>
                  <a:srgbClr val="002559"/>
                </a:solidFill>
                <a:latin typeface="+mn-lt"/>
              </a:defRPr>
            </a:lvl4pPr>
            <a:lvl5pPr marL="2139950" indent="-187325" algn="l" rtl="0" fontAlgn="base">
              <a:spcBef>
                <a:spcPct val="20000"/>
              </a:spcBef>
              <a:spcAft>
                <a:spcPct val="0"/>
              </a:spcAft>
              <a:buFont typeface="Wingdings" pitchFamily="2" charset="2"/>
              <a:buChar char="§"/>
              <a:defRPr sz="1500">
                <a:solidFill>
                  <a:srgbClr val="002559"/>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179388" indent="-179388">
              <a:spcBef>
                <a:spcPts val="600"/>
              </a:spcBef>
              <a:spcAft>
                <a:spcPts val="600"/>
              </a:spcAft>
            </a:pPr>
            <a:r>
              <a:rPr lang="en-GB" sz="1100" dirty="0">
                <a:solidFill>
                  <a:srgbClr val="003362"/>
                </a:solidFill>
              </a:rPr>
              <a:t>ACARIZAX</a:t>
            </a:r>
            <a:r>
              <a:rPr lang="en-GB" sz="1100" baseline="30000" dirty="0">
                <a:solidFill>
                  <a:srgbClr val="003362"/>
                </a:solidFill>
              </a:rPr>
              <a:t>®</a:t>
            </a:r>
            <a:r>
              <a:rPr lang="en-GB" sz="1100" dirty="0">
                <a:solidFill>
                  <a:srgbClr val="003362"/>
                </a:solidFill>
              </a:rPr>
              <a:t> launch in 2024/25</a:t>
            </a:r>
          </a:p>
          <a:p>
            <a:pPr marL="179388" indent="-179388">
              <a:spcBef>
                <a:spcPts val="600"/>
              </a:spcBef>
              <a:spcAft>
                <a:spcPts val="600"/>
              </a:spcAft>
            </a:pPr>
            <a:r>
              <a:rPr lang="en-GB" sz="1100" dirty="0">
                <a:solidFill>
                  <a:srgbClr val="003362"/>
                </a:solidFill>
              </a:rPr>
              <a:t>Organisational build-up </a:t>
            </a:r>
          </a:p>
          <a:p>
            <a:pPr marL="179388" indent="-179388">
              <a:spcBef>
                <a:spcPts val="600"/>
              </a:spcBef>
              <a:spcAft>
                <a:spcPts val="600"/>
              </a:spcAft>
            </a:pPr>
            <a:r>
              <a:rPr lang="en-GB" sz="1100" dirty="0">
                <a:solidFill>
                  <a:srgbClr val="003362"/>
                </a:solidFill>
              </a:rPr>
              <a:t>Expansion of AIT prescriber base   </a:t>
            </a:r>
          </a:p>
        </p:txBody>
      </p:sp>
      <p:sp>
        <p:nvSpPr>
          <p:cNvPr id="5" name="Text Placeholder 2">
            <a:extLst>
              <a:ext uri="{FF2B5EF4-FFF2-40B4-BE49-F238E27FC236}">
                <a16:creationId xmlns:a16="http://schemas.microsoft.com/office/drawing/2014/main" id="{99454DFD-2E7C-4265-40F9-923A3C29738D}"/>
              </a:ext>
            </a:extLst>
          </p:cNvPr>
          <p:cNvSpPr txBox="1">
            <a:spLocks/>
          </p:cNvSpPr>
          <p:nvPr/>
        </p:nvSpPr>
        <p:spPr bwMode="auto">
          <a:xfrm>
            <a:off x="6746358" y="1908540"/>
            <a:ext cx="2051567" cy="1526689"/>
          </a:xfrm>
          <a:prstGeom prst="rect">
            <a:avLst/>
          </a:prstGeom>
          <a:noFill/>
          <a:ln w="9525">
            <a:noFill/>
            <a:miter lim="800000"/>
            <a:headEnd/>
            <a:tailEnd/>
          </a:ln>
          <a:effectLst/>
        </p:spPr>
        <p:txBody>
          <a:bodyPr vert="horz" wrap="square" lIns="72000" tIns="45720" rIns="0" bIns="0" numCol="1" anchor="t" anchorCtr="0" compatLnSpc="1">
            <a:prstTxWarp prst="textNoShape">
              <a:avLst/>
            </a:prstTxWarp>
          </a:bodyPr>
          <a:lstStyle>
            <a:lvl1pPr marL="268288" indent="-268288" algn="l" rtl="0" fontAlgn="base">
              <a:spcBef>
                <a:spcPct val="20000"/>
              </a:spcBef>
              <a:spcAft>
                <a:spcPct val="0"/>
              </a:spcAft>
              <a:buChar char="•"/>
              <a:defRPr sz="1600" b="0">
                <a:solidFill>
                  <a:srgbClr val="002559"/>
                </a:solidFill>
                <a:latin typeface="+mn-lt"/>
                <a:ea typeface="+mn-ea"/>
                <a:cs typeface="+mn-cs"/>
              </a:defRPr>
            </a:lvl1pPr>
            <a:lvl2pPr marL="446088" indent="-176213" algn="l" rtl="0" fontAlgn="base">
              <a:spcBef>
                <a:spcPct val="20000"/>
              </a:spcBef>
              <a:spcAft>
                <a:spcPct val="0"/>
              </a:spcAft>
              <a:buSzPct val="80000"/>
              <a:buFont typeface="Courier New" panose="02070309020205020404" pitchFamily="49" charset="0"/>
              <a:buChar char="o"/>
              <a:defRPr sz="1200">
                <a:solidFill>
                  <a:srgbClr val="002559"/>
                </a:solidFill>
                <a:latin typeface="+mn-lt"/>
              </a:defRPr>
            </a:lvl2pPr>
            <a:lvl3pPr marL="719138" indent="-160338" algn="l" rtl="0" fontAlgn="base">
              <a:spcBef>
                <a:spcPct val="20000"/>
              </a:spcBef>
              <a:spcAft>
                <a:spcPct val="0"/>
              </a:spcAft>
              <a:buFont typeface="Arial" charset="0"/>
              <a:buChar char="–"/>
              <a:defRPr sz="1100">
                <a:solidFill>
                  <a:srgbClr val="002559"/>
                </a:solidFill>
                <a:latin typeface="+mn-lt"/>
              </a:defRPr>
            </a:lvl3pPr>
            <a:lvl4pPr marL="1704975" indent="-212725" algn="l" rtl="0" fontAlgn="base">
              <a:spcBef>
                <a:spcPct val="20000"/>
              </a:spcBef>
              <a:spcAft>
                <a:spcPct val="0"/>
              </a:spcAft>
              <a:buFont typeface="Wingdings" pitchFamily="2" charset="2"/>
              <a:buChar char="§"/>
              <a:defRPr sz="1500">
                <a:solidFill>
                  <a:srgbClr val="002559"/>
                </a:solidFill>
                <a:latin typeface="+mn-lt"/>
              </a:defRPr>
            </a:lvl4pPr>
            <a:lvl5pPr marL="2139950" indent="-187325" algn="l" rtl="0" fontAlgn="base">
              <a:spcBef>
                <a:spcPct val="20000"/>
              </a:spcBef>
              <a:spcAft>
                <a:spcPct val="0"/>
              </a:spcAft>
              <a:buFont typeface="Wingdings" pitchFamily="2" charset="2"/>
              <a:buChar char="§"/>
              <a:defRPr sz="1500">
                <a:solidFill>
                  <a:srgbClr val="002559"/>
                </a:solidFill>
                <a:latin typeface="+mn-lt"/>
              </a:defRPr>
            </a:lvl5pPr>
            <a:lvl6pPr marL="2597150" indent="-187325" algn="l" rtl="0" fontAlgn="base">
              <a:spcBef>
                <a:spcPct val="20000"/>
              </a:spcBef>
              <a:spcAft>
                <a:spcPct val="0"/>
              </a:spcAft>
              <a:buFont typeface="Wingdings" pitchFamily="2" charset="2"/>
              <a:buChar char="§"/>
              <a:defRPr sz="1500">
                <a:solidFill>
                  <a:schemeClr val="tx1"/>
                </a:solidFill>
                <a:latin typeface="+mn-lt"/>
              </a:defRPr>
            </a:lvl6pPr>
            <a:lvl7pPr marL="3054350" indent="-187325" algn="l" rtl="0" fontAlgn="base">
              <a:spcBef>
                <a:spcPct val="20000"/>
              </a:spcBef>
              <a:spcAft>
                <a:spcPct val="0"/>
              </a:spcAft>
              <a:buFont typeface="Wingdings" pitchFamily="2" charset="2"/>
              <a:buChar char="§"/>
              <a:defRPr sz="1500">
                <a:solidFill>
                  <a:schemeClr val="tx1"/>
                </a:solidFill>
                <a:latin typeface="+mn-lt"/>
              </a:defRPr>
            </a:lvl7pPr>
            <a:lvl8pPr marL="3511550" indent="-187325" algn="l" rtl="0" fontAlgn="base">
              <a:spcBef>
                <a:spcPct val="20000"/>
              </a:spcBef>
              <a:spcAft>
                <a:spcPct val="0"/>
              </a:spcAft>
              <a:buFont typeface="Wingdings" pitchFamily="2" charset="2"/>
              <a:buChar char="§"/>
              <a:defRPr sz="1500">
                <a:solidFill>
                  <a:schemeClr val="tx1"/>
                </a:solidFill>
                <a:latin typeface="+mn-lt"/>
              </a:defRPr>
            </a:lvl8pPr>
            <a:lvl9pPr marL="3968750" indent="-187325" algn="l" rtl="0" fontAlgn="base">
              <a:spcBef>
                <a:spcPct val="20000"/>
              </a:spcBef>
              <a:spcAft>
                <a:spcPct val="0"/>
              </a:spcAft>
              <a:buFont typeface="Wingdings" pitchFamily="2" charset="2"/>
              <a:buChar char="§"/>
              <a:defRPr sz="1500">
                <a:solidFill>
                  <a:schemeClr val="tx1"/>
                </a:solidFill>
                <a:latin typeface="+mn-lt"/>
              </a:defRPr>
            </a:lvl9pPr>
          </a:lstStyle>
          <a:p>
            <a:pPr marL="179388" indent="-179388">
              <a:spcBef>
                <a:spcPts val="600"/>
              </a:spcBef>
              <a:spcAft>
                <a:spcPts val="600"/>
              </a:spcAft>
            </a:pPr>
            <a:r>
              <a:rPr lang="en-GB" sz="1100" dirty="0">
                <a:solidFill>
                  <a:srgbClr val="003362"/>
                </a:solidFill>
              </a:rPr>
              <a:t>Government plan to combat growing burden of allergy</a:t>
            </a:r>
          </a:p>
          <a:p>
            <a:pPr marL="179388" indent="-179388">
              <a:spcBef>
                <a:spcPts val="600"/>
              </a:spcBef>
              <a:spcAft>
                <a:spcPts val="600"/>
              </a:spcAft>
            </a:pPr>
            <a:r>
              <a:rPr lang="en-GB" sz="1100" dirty="0">
                <a:solidFill>
                  <a:srgbClr val="003362"/>
                </a:solidFill>
              </a:rPr>
              <a:t>Increasing public awareness of AIT</a:t>
            </a:r>
          </a:p>
          <a:p>
            <a:pPr marL="179388" indent="-179388">
              <a:spcBef>
                <a:spcPts val="600"/>
              </a:spcBef>
              <a:spcAft>
                <a:spcPts val="600"/>
              </a:spcAft>
            </a:pPr>
            <a:r>
              <a:rPr lang="en-GB" sz="1100" dirty="0">
                <a:solidFill>
                  <a:srgbClr val="003362"/>
                </a:solidFill>
              </a:rPr>
              <a:t>Possible expansion of cedar pollen tablet availability</a:t>
            </a:r>
          </a:p>
        </p:txBody>
      </p:sp>
      <p:sp>
        <p:nvSpPr>
          <p:cNvPr id="387" name="Rectangle 386">
            <a:extLst>
              <a:ext uri="{FF2B5EF4-FFF2-40B4-BE49-F238E27FC236}">
                <a16:creationId xmlns:a16="http://schemas.microsoft.com/office/drawing/2014/main" id="{285B2444-FE22-F8A4-94B0-3E7B20D1FD77}"/>
              </a:ext>
            </a:extLst>
          </p:cNvPr>
          <p:cNvSpPr/>
          <p:nvPr/>
        </p:nvSpPr>
        <p:spPr bwMode="auto">
          <a:xfrm>
            <a:off x="0" y="5143499"/>
            <a:ext cx="9144000" cy="464229"/>
          </a:xfrm>
          <a:prstGeom prst="rect">
            <a:avLst/>
          </a:prstGeom>
          <a:solidFill>
            <a:srgbClr val="F1EDE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080876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heme/theme1.xml><?xml version="1.0" encoding="utf-8"?>
<a:theme xmlns:a="http://schemas.openxmlformats.org/drawingml/2006/main" name="ALK no payoff">
  <a:themeElements>
    <a:clrScheme name="Custom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2060"/>
      </a:hlink>
      <a:folHlink>
        <a:srgbClr val="954F72"/>
      </a:folHlink>
    </a:clrScheme>
    <a:fontScheme name="Curing Aller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Lst>
    <a:ext uri="{05A4C25C-085E-4340-85A3-A5531E510DB2}">
      <thm15:themeFamily xmlns:thm15="http://schemas.microsoft.com/office/thememl/2012/main" name="1.3 ALK no payoff.potx" id="{2117A24E-A5B5-4A16-9B16-AF4E1C266B9D}" vid="{092D01A3-169E-45B0-A0C9-AE2C4C5DEC88}"/>
    </a:ext>
  </a:extLst>
</a:theme>
</file>

<file path=ppt/theme/theme2.xml><?xml version="1.0" encoding="utf-8"?>
<a:theme xmlns:a="http://schemas.openxmlformats.org/drawingml/2006/main" name="1_ALK no payoff">
  <a:themeElements>
    <a:clrScheme name="Custom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2060"/>
      </a:hlink>
      <a:folHlink>
        <a:srgbClr val="954F72"/>
      </a:folHlink>
    </a:clrScheme>
    <a:fontScheme name="Curing Allerg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Lst>
    <a:ext uri="{05A4C25C-085E-4340-85A3-A5531E510DB2}">
      <thm15:themeFamily xmlns:thm15="http://schemas.microsoft.com/office/thememl/2012/main" name="1.3 ALK no payoff.potx" id="{2117A24E-A5B5-4A16-9B16-AF4E1C266B9D}" vid="{092D01A3-169E-45B0-A0C9-AE2C4C5DEC88}"/>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4A2F2AD7D4419478F9AFE97F662D095" ma:contentTypeVersion="16" ma:contentTypeDescription="Opret et nyt dokument." ma:contentTypeScope="" ma:versionID="f7438309fb3774768176ed59ded60589">
  <xsd:schema xmlns:xsd="http://www.w3.org/2001/XMLSchema" xmlns:xs="http://www.w3.org/2001/XMLSchema" xmlns:p="http://schemas.microsoft.com/office/2006/metadata/properties" xmlns:ns2="7172bc19-65d8-448e-8b5b-da779099ad06" xmlns:ns3="e7bf537b-364c-4934-af84-c93b9fdfcada" targetNamespace="http://schemas.microsoft.com/office/2006/metadata/properties" ma:root="true" ma:fieldsID="59addc9530b379f6d175646d1c35d3c7" ns2:_="" ns3:_="">
    <xsd:import namespace="7172bc19-65d8-448e-8b5b-da779099ad06"/>
    <xsd:import namespace="e7bf537b-364c-4934-af84-c93b9fdfcad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72bc19-65d8-448e-8b5b-da779099ad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c82ec80c-3d0a-41a4-a1da-bb4bed26762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bf537b-364c-4934-af84-c93b9fdfcada"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33a0abe9-d3d1-43df-aad2-29819cc94548}" ma:internalName="TaxCatchAll" ma:showField="CatchAllData" ma:web="e7bf537b-364c-4934-af84-c93b9fdfca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172bc19-65d8-448e-8b5b-da779099ad06">
      <Terms xmlns="http://schemas.microsoft.com/office/infopath/2007/PartnerControls"/>
    </lcf76f155ced4ddcb4097134ff3c332f>
    <TaxCatchAll xmlns="e7bf537b-364c-4934-af84-c93b9fdfcad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C65D34-F145-41A2-B7E9-C3E871CE64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72bc19-65d8-448e-8b5b-da779099ad06"/>
    <ds:schemaRef ds:uri="e7bf537b-364c-4934-af84-c93b9fdfca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D42513-3975-4A7C-BD4F-FD60E949889B}">
  <ds:schemaRefs>
    <ds:schemaRef ds:uri="http://purl.org/dc/terms/"/>
    <ds:schemaRef ds:uri="http://schemas.microsoft.com/office/infopath/2007/PartnerControl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e7bf537b-364c-4934-af84-c93b9fdfcada"/>
    <ds:schemaRef ds:uri="7172bc19-65d8-448e-8b5b-da779099ad06"/>
    <ds:schemaRef ds:uri="http://www.w3.org/XML/1998/namespace"/>
  </ds:schemaRefs>
</ds:datastoreItem>
</file>

<file path=customXml/itemProps3.xml><?xml version="1.0" encoding="utf-8"?>
<ds:datastoreItem xmlns:ds="http://schemas.openxmlformats.org/officeDocument/2006/customXml" ds:itemID="{3FA80614-8F55-4CD7-9A89-CB82A66647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929</TotalTime>
  <Words>1176</Words>
  <Application>Microsoft Office PowerPoint</Application>
  <PresentationFormat>On-screen Show (16:9)</PresentationFormat>
  <Paragraphs>286</Paragraphs>
  <Slides>12</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Courier New</vt:lpstr>
      <vt:lpstr>Georgia</vt:lpstr>
      <vt:lpstr>Wingdings</vt:lpstr>
      <vt:lpstr>ALK no payoff</vt:lpstr>
      <vt:lpstr>1_ALK no payoff</vt:lpstr>
      <vt:lpstr>Q2 2023 presentation Nordea – 25 August 2023</vt:lpstr>
      <vt:lpstr>Agenda and presenters</vt:lpstr>
      <vt:lpstr>  </vt:lpstr>
      <vt:lpstr>Growth lead by Int’l markets and North America</vt:lpstr>
      <vt:lpstr>Tablet growth driven by revenue from Torii in Japan</vt:lpstr>
      <vt:lpstr>Sales growth drives margin improvements in H1</vt:lpstr>
      <vt:lpstr>Progress on long-term strategy  </vt:lpstr>
      <vt:lpstr>Promising indicators for H2 tablet sales in Europe</vt:lpstr>
      <vt:lpstr>Global tablet opportunity remains strong</vt:lpstr>
      <vt:lpstr>Full-year revenue outlook has been narrowed </vt:lpstr>
      <vt:lpstr>Q&amp;A session</vt:lpstr>
      <vt:lpstr>News and events in the second half-year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Q2 2023 presentation</dc:title>
  <dc:creator>Per Plotnikof (PPIDK)</dc:creator>
  <cp:lastModifiedBy>Helle Kortbek Sandal (HKSDK)</cp:lastModifiedBy>
  <cp:revision>75</cp:revision>
  <cp:lastPrinted>2023-08-23T13:15:33Z</cp:lastPrinted>
  <dcterms:modified xsi:type="dcterms:W3CDTF">2023-08-24T12:38:22Z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0x010100A4A2F2AD7D4419478F9AFE97F662D095</vt:lpwstr>
  </property>
  <property fmtid="{D5CDD505-2E9C-101B-9397-08002B2CF9AE}" pid="3" name="MSIP_Label_0e31fc26-8783-4c6f-a0ef-add6102a54c3_Enabled">
    <vt:lpwstr>true</vt:lpwstr>
  </property>
  <property fmtid="{D5CDD505-2E9C-101B-9397-08002B2CF9AE}" pid="4" name="MSIP_Label_0e31fc26-8783-4c6f-a0ef-add6102a54c3_SetDate">
    <vt:lpwstr>2023-08-16T13:05:27Z</vt:lpwstr>
  </property>
  <property fmtid="{D5CDD505-2E9C-101B-9397-08002B2CF9AE}" pid="5" name="MSIP_Label_0e31fc26-8783-4c6f-a0ef-add6102a54c3_Method">
    <vt:lpwstr>Privileged</vt:lpwstr>
  </property>
  <property fmtid="{D5CDD505-2E9C-101B-9397-08002B2CF9AE}" pid="6" name="MSIP_Label_0e31fc26-8783-4c6f-a0ef-add6102a54c3_Name">
    <vt:lpwstr>External</vt:lpwstr>
  </property>
  <property fmtid="{D5CDD505-2E9C-101B-9397-08002B2CF9AE}" pid="7" name="MSIP_Label_0e31fc26-8783-4c6f-a0ef-add6102a54c3_SiteId">
    <vt:lpwstr>980d278b-2e6d-4d59-b2e2-f1a1383bbf20</vt:lpwstr>
  </property>
  <property fmtid="{D5CDD505-2E9C-101B-9397-08002B2CF9AE}" pid="8" name="MSIP_Label_0e31fc26-8783-4c6f-a0ef-add6102a54c3_ActionId">
    <vt:lpwstr>80112075-7472-49c4-b1ac-664559c2ec76</vt:lpwstr>
  </property>
  <property fmtid="{D5CDD505-2E9C-101B-9397-08002B2CF9AE}" pid="9" name="MSIP_Label_0e31fc26-8783-4c6f-a0ef-add6102a54c3_ContentBits">
    <vt:lpwstr>0</vt:lpwstr>
  </property>
</Properties>
</file>